
<file path=[Content_Types].xml><?xml version="1.0" encoding="utf-8"?>
<Types xmlns="http://schemas.openxmlformats.org/package/2006/content-types">
  <Default Extension="jpeg" ContentType="image/jpeg"/>
  <Default Extension="png" ContentType="image/png"/>
  <Default Extension="emf" ContentType="image/x-emf"/>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611" r:id="rId3"/>
    <p:sldId id="568" r:id="rId4"/>
    <p:sldId id="321" r:id="rId5"/>
    <p:sldId id="258" r:id="rId6"/>
    <p:sldId id="261" r:id="rId7"/>
    <p:sldId id="260" r:id="rId8"/>
    <p:sldId id="549" r:id="rId9"/>
    <p:sldId id="642" r:id="rId10"/>
    <p:sldId id="263" r:id="rId11"/>
    <p:sldId id="550" r:id="rId12"/>
    <p:sldId id="551" r:id="rId13"/>
    <p:sldId id="266" r:id="rId14"/>
    <p:sldId id="558" r:id="rId15"/>
    <p:sldId id="269" r:id="rId16"/>
    <p:sldId id="271" r:id="rId17"/>
    <p:sldId id="385" r:id="rId18"/>
    <p:sldId id="560" r:id="rId19"/>
    <p:sldId id="386" r:id="rId20"/>
    <p:sldId id="388" r:id="rId21"/>
    <p:sldId id="354" r:id="rId22"/>
    <p:sldId id="561" r:id="rId24"/>
    <p:sldId id="275" r:id="rId25"/>
    <p:sldId id="598" r:id="rId26"/>
    <p:sldId id="277" r:id="rId27"/>
    <p:sldId id="314" r:id="rId28"/>
    <p:sldId id="312" r:id="rId29"/>
    <p:sldId id="278" r:id="rId30"/>
    <p:sldId id="305" r:id="rId31"/>
    <p:sldId id="280" r:id="rId32"/>
    <p:sldId id="601" r:id="rId33"/>
    <p:sldId id="323" r:id="rId34"/>
    <p:sldId id="608" r:id="rId35"/>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 id="2" name="FtpDown" initials="F"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commentAuthors" Target="commentAuthors.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19.png>
</file>

<file path=ppt/media/image2.jpeg>
</file>

<file path=ppt/media/image20.jpeg>
</file>

<file path=ppt/media/image21.jpeg>
</file>

<file path=ppt/media/image22.jpeg>
</file>

<file path=ppt/media/image23.png>
</file>

<file path=ppt/media/image24.png>
</file>

<file path=ppt/media/image25.pn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png>
</file>

<file path=ppt/media/image38.png>
</file>

<file path=ppt/media/image39.png>
</file>

<file path=ppt/media/image4.png>
</file>

<file path=ppt/media/image40.jpeg>
</file>

<file path=ppt/media/image41.jpeg>
</file>

<file path=ppt/media/image42.png>
</file>

<file path=ppt/media/image43.jpeg>
</file>

<file path=ppt/media/image44.jpeg>
</file>

<file path=ppt/media/image45.jpeg>
</file>

<file path=ppt/media/image46.png>
</file>

<file path=ppt/media/image47.png>
</file>

<file path=ppt/media/image48.png>
</file>

<file path=ppt/media/image49.png>
</file>

<file path=ppt/media/image5.png>
</file>

<file path=ppt/media/image50.jpeg>
</file>

<file path=ppt/media/image51.png>
</file>

<file path=ppt/media/image52.jpeg>
</file>

<file path=ppt/media/image53.png>
</file>

<file path=ppt/media/image54.png>
</file>

<file path=ppt/media/image55.png>
</file>

<file path=ppt/media/image56.png>
</file>

<file path=ppt/media/image6.png>
</file>

<file path=ppt/media/image7.pn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188595" cy="574719"/>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167998" y="0"/>
            <a:ext cx="3188595" cy="574719"/>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242770" y="1431824"/>
            <a:ext cx="6872756" cy="38659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35830" y="5512523"/>
            <a:ext cx="5886637" cy="4510246"/>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10879875"/>
            <a:ext cx="3188595" cy="574718"/>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167998" y="10879875"/>
            <a:ext cx="3188595" cy="574718"/>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C6C07E9-DA5D-4B4B-B108-DD00E84613D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EE6A5CA4-9E96-47EC-B347-0159CA4FB06E}"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1.jpe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1">
            <a:alphaModFix amt="22000"/>
          </a:blip>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3.png"/><Relationship Id="rId3" Type="http://schemas.openxmlformats.org/officeDocument/2006/relationships/tags" Target="../tags/tag3.xml"/><Relationship Id="rId2" Type="http://schemas.microsoft.com/office/2007/relationships/media" Target="../media/media2.mp4"/><Relationship Id="rId1" Type="http://schemas.openxmlformats.org/officeDocument/2006/relationships/video" Target="../media/media2.mp4"/></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jpeg"/><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jpe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image" Target="../media/image17.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0.jpe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4.png"/><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image" Target="../media/image21.jpeg"/></Relationships>
</file>

<file path=ppt/slides/_rels/slide17.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2.jpeg"/><Relationship Id="rId4" Type="http://schemas.openxmlformats.org/officeDocument/2006/relationships/image" Target="../media/image27.jpeg"/><Relationship Id="rId3" Type="http://schemas.openxmlformats.org/officeDocument/2006/relationships/image" Target="../media/image26.jpeg"/><Relationship Id="rId2" Type="http://schemas.openxmlformats.org/officeDocument/2006/relationships/image" Target="../media/image21.jpeg"/><Relationship Id="rId1" Type="http://schemas.openxmlformats.org/officeDocument/2006/relationships/image" Target="../media/image25.png"/></Relationships>
</file>

<file path=ppt/slides/_rels/slide18.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image" Target="../media/image31.jpeg"/><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image" Target="../media/image28.jpe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image" Target="../media/image34.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7.xml"/><Relationship Id="rId5" Type="http://schemas.openxmlformats.org/officeDocument/2006/relationships/tags" Target="../tags/tag4.xml"/><Relationship Id="rId4" Type="http://schemas.openxmlformats.org/officeDocument/2006/relationships/image" Target="../media/image40.jpeg"/><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image" Target="../media/image37.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1.jpe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4.jpeg"/><Relationship Id="rId2" Type="http://schemas.openxmlformats.org/officeDocument/2006/relationships/image" Target="../media/image43.jpeg"/><Relationship Id="rId1" Type="http://schemas.openxmlformats.org/officeDocument/2006/relationships/image" Target="../media/image42.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5.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image" Target="../media/image46.png"/></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51.png"/><Relationship Id="rId2" Type="http://schemas.openxmlformats.org/officeDocument/2006/relationships/image" Target="../media/image50.jpeg"/><Relationship Id="rId1" Type="http://schemas.openxmlformats.org/officeDocument/2006/relationships/image" Target="../media/image4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image" Target="../media/image52.jpe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6.png"/><Relationship Id="rId1" Type="http://schemas.openxmlformats.org/officeDocument/2006/relationships/image" Target="../media/image55.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7.emf"/></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7.png"/><Relationship Id="rId3" Type="http://schemas.openxmlformats.org/officeDocument/2006/relationships/tags" Target="../tags/tag2.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hyperlink" Target="&#22823;&#36291;&#36827;%20.MPG" TargetMode="Externa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838200" y="1825625"/>
            <a:ext cx="10515600" cy="5032375"/>
          </a:xfrm>
        </p:spPr>
        <p:txBody>
          <a:bodyPr>
            <a:noAutofit/>
          </a:bodyPr>
          <a:p>
            <a:pPr marL="0" indent="0" algn="ctr">
              <a:lnSpc>
                <a:spcPct val="125000"/>
              </a:lnSpc>
              <a:buNone/>
            </a:pPr>
            <a:r>
              <a:rPr lang="zh-CN" altLang="en-US" sz="4800" b="1" dirty="0" smtClean="0">
                <a:latin typeface="+mn-ea"/>
                <a:sym typeface="+mn-ea"/>
              </a:rPr>
              <a:t>初中历史  八年级</a:t>
            </a:r>
            <a:endParaRPr lang="zh-CN" altLang="en-US" sz="4800" b="1" dirty="0" smtClean="0">
              <a:latin typeface="+mn-ea"/>
              <a:sym typeface="+mn-ea"/>
            </a:endParaRPr>
          </a:p>
          <a:p>
            <a:pPr marL="0" indent="0" algn="ctr">
              <a:lnSpc>
                <a:spcPct val="125000"/>
              </a:lnSpc>
              <a:buNone/>
            </a:pPr>
            <a:r>
              <a:rPr lang="zh-CN" altLang="en-US" sz="4800" b="1" dirty="0" smtClean="0">
                <a:latin typeface="+mn-ea"/>
                <a:sym typeface="+mn-ea"/>
              </a:rPr>
              <a:t>第</a:t>
            </a:r>
            <a:r>
              <a:rPr lang="en-US" altLang="zh-CN" sz="4800" b="1" dirty="0" smtClean="0">
                <a:latin typeface="+mn-ea"/>
                <a:sym typeface="+mn-ea"/>
              </a:rPr>
              <a:t>6</a:t>
            </a:r>
            <a:r>
              <a:rPr lang="zh-CN" altLang="en-US" sz="4800" b="1" dirty="0" smtClean="0">
                <a:latin typeface="+mn-ea"/>
                <a:sym typeface="+mn-ea"/>
              </a:rPr>
              <a:t>课 </a:t>
            </a:r>
            <a:r>
              <a:rPr lang="zh-CN" altLang="en-US" sz="4800" b="1">
                <a:sym typeface="+mn-ea"/>
              </a:rPr>
              <a:t>艰辛探索与建设成就</a:t>
            </a:r>
            <a:endParaRPr lang="zh-CN" altLang="en-US" sz="4800" b="1">
              <a:sym typeface="+mn-ea"/>
            </a:endParaRPr>
          </a:p>
          <a:p>
            <a:pPr marL="0" indent="0" algn="ctr">
              <a:lnSpc>
                <a:spcPct val="125000"/>
              </a:lnSpc>
              <a:buNone/>
            </a:pPr>
            <a:endParaRPr lang="zh-CN" altLang="en-US" sz="3600" b="1" dirty="0" smtClean="0">
              <a:latin typeface="+mn-ea"/>
              <a:sym typeface="+mn-ea"/>
            </a:endParaRPr>
          </a:p>
          <a:p>
            <a:pPr marL="0" indent="0" algn="ctr">
              <a:lnSpc>
                <a:spcPct val="125000"/>
              </a:lnSpc>
              <a:buNone/>
            </a:pPr>
            <a:r>
              <a:rPr lang="zh-CN" altLang="en-US" sz="3600" b="1" dirty="0" smtClean="0">
                <a:latin typeface="+mn-ea"/>
                <a:sym typeface="+mn-ea"/>
              </a:rPr>
              <a:t>济南汇文实验学校 李莉</a:t>
            </a:r>
            <a:endParaRPr lang="zh-CN" altLang="en-US" sz="3600" b="1" dirty="0" smtClean="0">
              <a:latin typeface="+mn-ea"/>
              <a:sym typeface="+mn-ea"/>
            </a:endParaRPr>
          </a:p>
          <a:p>
            <a:pPr marL="0" indent="0" algn="ctr">
              <a:lnSpc>
                <a:spcPct val="125000"/>
              </a:lnSpc>
              <a:buNone/>
            </a:pPr>
            <a:endParaRPr lang="zh-CN" altLang="en-US" sz="2700" b="1" dirty="0" smtClean="0">
              <a:latin typeface="+mn-ea"/>
              <a:sym typeface="+mn-ea"/>
            </a:endParaRPr>
          </a:p>
          <a:p>
            <a:pPr marL="0" indent="0" algn="ctr">
              <a:lnSpc>
                <a:spcPct val="95000"/>
              </a:lnSpc>
              <a:buNone/>
            </a:pPr>
            <a:r>
              <a:rPr lang="zh-CN" altLang="en-US" sz="2700" b="1" dirty="0" smtClean="0">
                <a:latin typeface="+mn-ea"/>
                <a:sym typeface="+mn-ea"/>
              </a:rPr>
              <a:t>济南市教育教学研究院监制</a:t>
            </a:r>
            <a:endParaRPr lang="zh-CN" altLang="en-US" sz="2700" b="1" dirty="0" smtClean="0">
              <a:latin typeface="+mn-ea"/>
              <a:sym typeface="+mn-ea"/>
            </a:endParaRPr>
          </a:p>
          <a:p>
            <a:pPr marL="0" indent="0" algn="ctr">
              <a:lnSpc>
                <a:spcPct val="125000"/>
              </a:lnSpc>
              <a:buNone/>
            </a:pPr>
            <a:endParaRPr lang="zh-CN" altLang="en-US" sz="2700" b="1" dirty="0" smtClean="0">
              <a:latin typeface="+mn-ea"/>
              <a:sym typeface="+mn-ea"/>
            </a:endParaRPr>
          </a:p>
          <a:p>
            <a:pPr marL="0" indent="0" algn="ctr">
              <a:lnSpc>
                <a:spcPct val="125000"/>
              </a:lnSpc>
              <a:buNone/>
            </a:pPr>
            <a:endParaRPr lang="en-US" altLang="zh-CN" sz="3600" b="1" dirty="0" smtClean="0">
              <a:latin typeface="+mn-ea"/>
              <a:ea typeface="+mn-ea"/>
            </a:endParaRPr>
          </a:p>
          <a:p>
            <a:pPr marL="0" indent="0" algn="ctr">
              <a:lnSpc>
                <a:spcPct val="125000"/>
              </a:lnSpc>
              <a:buNone/>
            </a:pPr>
            <a:endParaRPr lang="zh-CN" altLang="en-US" sz="2700" b="1" dirty="0">
              <a:latin typeface="+mn-ea"/>
              <a:ea typeface="+mn-ea"/>
            </a:endParaRPr>
          </a:p>
          <a:p>
            <a:endParaRPr lang="zh-CN" altLang="en-US" sz="2100" b="1" dirty="0">
              <a:latin typeface="+mn-ea"/>
              <a:ea typeface="+mn-ea"/>
            </a:endParaRPr>
          </a:p>
        </p:txBody>
      </p:sp>
      <p:sp>
        <p:nvSpPr>
          <p:cNvPr id="4" name="文本框 3"/>
          <p:cNvSpPr txBox="1"/>
          <p:nvPr/>
        </p:nvSpPr>
        <p:spPr>
          <a:xfrm>
            <a:off x="1602740" y="617855"/>
            <a:ext cx="9368790" cy="645160"/>
          </a:xfrm>
          <a:prstGeom prst="rect">
            <a:avLst/>
          </a:prstGeom>
          <a:noFill/>
        </p:spPr>
        <p:txBody>
          <a:bodyPr wrap="none" rtlCol="0" anchor="t">
            <a:spAutoFit/>
          </a:bodyPr>
          <a:p>
            <a:r>
              <a:rPr lang="zh-CN" altLang="en-US" sz="3600" b="1" dirty="0" smtClean="0">
                <a:latin typeface="+mn-ea"/>
                <a:sym typeface="+mn-ea"/>
              </a:rPr>
              <a:t>济南市</a:t>
            </a:r>
            <a:r>
              <a:rPr lang="en-US" altLang="zh-CN" sz="3600" b="1" dirty="0" smtClean="0">
                <a:latin typeface="+mn-ea"/>
                <a:sym typeface="+mn-ea"/>
              </a:rPr>
              <a:t>2020</a:t>
            </a:r>
            <a:r>
              <a:rPr lang="zh-CN" altLang="en-US" sz="3600" b="1" dirty="0" smtClean="0">
                <a:latin typeface="+mn-ea"/>
                <a:sym typeface="+mn-ea"/>
              </a:rPr>
              <a:t>年春季学期延期开学网络学习资源</a:t>
            </a:r>
            <a:endParaRPr lang="zh-CN" altLang="en-US" sz="36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pic>
        <p:nvPicPr>
          <p:cNvPr id="5" name="2">
            <a:hlinkClick r:id="" action="ppaction://media"/>
          </p:cNvPr>
          <p:cNvPicPr/>
          <p:nvPr>
            <p:ph idx="1"/>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838200" y="365125"/>
            <a:ext cx="10515600" cy="617791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图片 7"/>
          <p:cNvPicPr>
            <a:picLocks noChangeAspect="1"/>
          </p:cNvPicPr>
          <p:nvPr/>
        </p:nvPicPr>
        <p:blipFill>
          <a:blip r:embed="rId1"/>
          <a:srcRect t="5375"/>
          <a:stretch>
            <a:fillRect/>
          </a:stretch>
        </p:blipFill>
        <p:spPr>
          <a:xfrm>
            <a:off x="1047115" y="1310005"/>
            <a:ext cx="4397375" cy="4074160"/>
          </a:xfrm>
          <a:prstGeom prst="rect">
            <a:avLst/>
          </a:prstGeom>
        </p:spPr>
      </p:pic>
      <p:pic>
        <p:nvPicPr>
          <p:cNvPr id="2" name="图片 1" descr="4"/>
          <p:cNvPicPr>
            <a:picLocks noChangeAspect="1"/>
          </p:cNvPicPr>
          <p:nvPr/>
        </p:nvPicPr>
        <p:blipFill>
          <a:blip r:embed="rId2"/>
          <a:stretch>
            <a:fillRect/>
          </a:stretch>
        </p:blipFill>
        <p:spPr>
          <a:xfrm>
            <a:off x="6387465" y="1310005"/>
            <a:ext cx="4418965" cy="3997960"/>
          </a:xfrm>
          <a:prstGeom prst="rect">
            <a:avLst/>
          </a:prstGeom>
        </p:spPr>
      </p:pic>
      <p:sp>
        <p:nvSpPr>
          <p:cNvPr id="3" name="文本框 2"/>
          <p:cNvSpPr txBox="1"/>
          <p:nvPr/>
        </p:nvSpPr>
        <p:spPr>
          <a:xfrm>
            <a:off x="1442720" y="5758180"/>
            <a:ext cx="4065905" cy="521970"/>
          </a:xfrm>
          <a:prstGeom prst="rect">
            <a:avLst/>
          </a:prstGeom>
          <a:noFill/>
        </p:spPr>
        <p:txBody>
          <a:bodyPr wrap="square" rtlCol="0">
            <a:spAutoFit/>
          </a:bodyPr>
          <a:p>
            <a:r>
              <a:rPr lang="zh-CN" altLang="en-US" sz="2800" b="1">
                <a:solidFill>
                  <a:schemeClr val="tx1"/>
                </a:solidFill>
              </a:rPr>
              <a:t>热热闹闹的公社食堂</a:t>
            </a:r>
            <a:endParaRPr lang="zh-CN" altLang="en-US" sz="2800" b="1">
              <a:solidFill>
                <a:schemeClr val="tx1"/>
              </a:solidFill>
            </a:endParaRPr>
          </a:p>
        </p:txBody>
      </p:sp>
      <p:sp>
        <p:nvSpPr>
          <p:cNvPr id="4" name="文本框 3"/>
          <p:cNvSpPr txBox="1"/>
          <p:nvPr/>
        </p:nvSpPr>
        <p:spPr>
          <a:xfrm>
            <a:off x="6677025" y="5740400"/>
            <a:ext cx="4065905" cy="521970"/>
          </a:xfrm>
          <a:prstGeom prst="rect">
            <a:avLst/>
          </a:prstGeom>
          <a:noFill/>
        </p:spPr>
        <p:txBody>
          <a:bodyPr wrap="square" rtlCol="0">
            <a:spAutoFit/>
          </a:bodyPr>
          <a:p>
            <a:r>
              <a:rPr lang="zh-CN" altLang="en-US" sz="2800" b="1">
                <a:solidFill>
                  <a:schemeClr val="tx1"/>
                </a:solidFill>
              </a:rPr>
              <a:t>松松垮垮的田间劳动者</a:t>
            </a:r>
            <a:endParaRPr lang="zh-CN" altLang="en-US" sz="2800" b="1">
              <a:solidFill>
                <a:schemeClr val="tx1"/>
              </a:solidFill>
            </a:endParaRPr>
          </a:p>
        </p:txBody>
      </p:sp>
      <p:sp>
        <p:nvSpPr>
          <p:cNvPr id="5" name="任意多边形 4"/>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任意多边形 5"/>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4038600" y="107950"/>
            <a:ext cx="431609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漫漫求索路</a:t>
            </a:r>
            <a:endParaRPr lang="zh-CN" altLang="en-US" sz="4000" dirty="0">
              <a:solidFill>
                <a:schemeClr val="bg1"/>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5"/>
          <p:cNvPicPr>
            <a:picLocks noChangeAspect="1"/>
          </p:cNvPicPr>
          <p:nvPr/>
        </p:nvPicPr>
        <p:blipFill>
          <a:blip r:embed="rId1"/>
          <a:stretch>
            <a:fillRect/>
          </a:stretch>
        </p:blipFill>
        <p:spPr>
          <a:xfrm>
            <a:off x="1304925" y="930275"/>
            <a:ext cx="9439275" cy="4644390"/>
          </a:xfrm>
          <a:prstGeom prst="rect">
            <a:avLst/>
          </a:prstGeom>
        </p:spPr>
      </p:pic>
      <p:sp>
        <p:nvSpPr>
          <p:cNvPr id="3" name="文本框 2"/>
          <p:cNvSpPr txBox="1"/>
          <p:nvPr/>
        </p:nvSpPr>
        <p:spPr>
          <a:xfrm>
            <a:off x="3740150" y="5824855"/>
            <a:ext cx="6468745" cy="460375"/>
          </a:xfrm>
          <a:prstGeom prst="rect">
            <a:avLst/>
          </a:prstGeom>
          <a:noFill/>
        </p:spPr>
        <p:txBody>
          <a:bodyPr wrap="square" rtlCol="0">
            <a:spAutoFit/>
          </a:bodyPr>
          <a:p>
            <a:r>
              <a:rPr lang="en-US" altLang="zh-CN" sz="2400" b="1">
                <a:solidFill>
                  <a:schemeClr val="accent2">
                    <a:lumMod val="75000"/>
                  </a:schemeClr>
                </a:solidFill>
                <a:latin typeface="幼圆" panose="02010509060101010101" charset="-122"/>
                <a:ea typeface="幼圆" panose="02010509060101010101" charset="-122"/>
                <a:cs typeface="幼圆" panose="02010509060101010101" charset="-122"/>
              </a:rPr>
              <a:t>50</a:t>
            </a:r>
            <a:r>
              <a:rPr lang="zh-CN" altLang="en-US" sz="2400" b="1">
                <a:solidFill>
                  <a:schemeClr val="accent2">
                    <a:lumMod val="75000"/>
                  </a:schemeClr>
                </a:solidFill>
                <a:latin typeface="幼圆" panose="02010509060101010101" charset="-122"/>
                <a:ea typeface="幼圆" panose="02010509060101010101" charset="-122"/>
                <a:cs typeface="幼圆" panose="02010509060101010101" charset="-122"/>
              </a:rPr>
              <a:t>年代后</a:t>
            </a:r>
            <a:r>
              <a:rPr lang="en-US" altLang="zh-CN" sz="2400" b="1">
                <a:solidFill>
                  <a:schemeClr val="accent2">
                    <a:lumMod val="75000"/>
                  </a:schemeClr>
                </a:solidFill>
                <a:latin typeface="幼圆" panose="02010509060101010101" charset="-122"/>
                <a:ea typeface="幼圆" panose="02010509060101010101" charset="-122"/>
                <a:cs typeface="幼圆" panose="02010509060101010101" charset="-122"/>
              </a:rPr>
              <a:t>“</a:t>
            </a:r>
            <a:r>
              <a:rPr lang="zh-CN" altLang="en-US" sz="2400" b="1">
                <a:solidFill>
                  <a:schemeClr val="accent2">
                    <a:lumMod val="75000"/>
                  </a:schemeClr>
                </a:solidFill>
                <a:latin typeface="幼圆" panose="02010509060101010101" charset="-122"/>
                <a:ea typeface="幼圆" panose="02010509060101010101" charset="-122"/>
                <a:cs typeface="幼圆" panose="02010509060101010101" charset="-122"/>
              </a:rPr>
              <a:t>三率</a:t>
            </a:r>
            <a:r>
              <a:rPr lang="en-US" altLang="zh-CN" sz="2400" b="1">
                <a:solidFill>
                  <a:schemeClr val="accent2">
                    <a:lumMod val="75000"/>
                  </a:schemeClr>
                </a:solidFill>
                <a:latin typeface="幼圆" panose="02010509060101010101" charset="-122"/>
                <a:ea typeface="幼圆" panose="02010509060101010101" charset="-122"/>
                <a:cs typeface="幼圆" panose="02010509060101010101" charset="-122"/>
              </a:rPr>
              <a:t>”</a:t>
            </a:r>
            <a:r>
              <a:rPr lang="zh-CN" altLang="en-US" sz="2400" b="1">
                <a:solidFill>
                  <a:schemeClr val="accent2">
                    <a:lumMod val="75000"/>
                  </a:schemeClr>
                </a:solidFill>
                <a:latin typeface="幼圆" panose="02010509060101010101" charset="-122"/>
                <a:ea typeface="幼圆" panose="02010509060101010101" charset="-122"/>
                <a:cs typeface="幼圆" panose="02010509060101010101" charset="-122"/>
              </a:rPr>
              <a:t>统计情况</a:t>
            </a:r>
            <a:endParaRPr lang="zh-CN" altLang="en-US" sz="2400" b="1">
              <a:solidFill>
                <a:schemeClr val="accent2">
                  <a:lumMod val="75000"/>
                </a:schemeClr>
              </a:solidFill>
              <a:latin typeface="幼圆" panose="02010509060101010101" charset="-122"/>
              <a:ea typeface="幼圆" panose="02010509060101010101" charset="-122"/>
              <a:cs typeface="幼圆" panose="02010509060101010101" charset="-122"/>
            </a:endParaRPr>
          </a:p>
        </p:txBody>
      </p:sp>
      <p:sp>
        <p:nvSpPr>
          <p:cNvPr id="4" name="矩形 3"/>
          <p:cNvSpPr/>
          <p:nvPr/>
        </p:nvSpPr>
        <p:spPr>
          <a:xfrm>
            <a:off x="1684020" y="1412875"/>
            <a:ext cx="8681720" cy="194754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2304415" y="1985010"/>
            <a:ext cx="8950325" cy="583565"/>
          </a:xfrm>
          <a:prstGeom prst="rect">
            <a:avLst/>
          </a:prstGeom>
          <a:noFill/>
        </p:spPr>
        <p:txBody>
          <a:bodyPr wrap="square" rtlCol="0">
            <a:spAutoFit/>
          </a:bodyPr>
          <a:p>
            <a:r>
              <a:rPr lang="zh-CN" altLang="en-US" sz="3200">
                <a:latin typeface="黑体" panose="02010609060101010101" charset="-122"/>
                <a:ea typeface="黑体" panose="02010609060101010101" charset="-122"/>
                <a:cs typeface="黑体" panose="02010609060101010101" charset="-122"/>
              </a:rPr>
              <a:t>疯狂的后果：</a:t>
            </a:r>
            <a:r>
              <a:rPr lang="en-US" altLang="zh-CN" sz="3200">
                <a:latin typeface="黑体" panose="02010609060101010101" charset="-122"/>
                <a:ea typeface="黑体" panose="02010609060101010101" charset="-122"/>
                <a:cs typeface="黑体" panose="02010609060101010101" charset="-122"/>
              </a:rPr>
              <a:t>1959——1961</a:t>
            </a:r>
            <a:r>
              <a:rPr lang="zh-CN" altLang="en-US" sz="3200">
                <a:latin typeface="黑体" panose="02010609060101010101" charset="-122"/>
                <a:ea typeface="黑体" panose="02010609060101010101" charset="-122"/>
                <a:cs typeface="黑体" panose="02010609060101010101" charset="-122"/>
              </a:rPr>
              <a:t>三年困难时期</a:t>
            </a:r>
            <a:endParaRPr lang="zh-CN" altLang="en-US" sz="3200">
              <a:latin typeface="黑体" panose="02010609060101010101" charset="-122"/>
              <a:ea typeface="黑体" panose="02010609060101010101" charset="-122"/>
              <a:cs typeface="黑体" panose="02010609060101010101" charset="-122"/>
            </a:endParaRPr>
          </a:p>
        </p:txBody>
      </p:sp>
      <p:sp>
        <p:nvSpPr>
          <p:cNvPr id="6" name="任意多边形 5"/>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任意多边形 6"/>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文本框 7"/>
          <p:cNvSpPr txBox="1"/>
          <p:nvPr/>
        </p:nvSpPr>
        <p:spPr>
          <a:xfrm>
            <a:off x="4038600" y="107950"/>
            <a:ext cx="431609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漫漫求索路</a:t>
            </a:r>
            <a:endParaRPr lang="zh-CN" altLang="en-US" sz="4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4" grpId="1" animBg="1"/>
      <p:bldP spid="5"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 name="Rectangle 4"/>
          <p:cNvSpPr>
            <a:spLocks noChangeArrowheads="1"/>
          </p:cNvSpPr>
          <p:nvPr/>
        </p:nvSpPr>
        <p:spPr bwMode="auto">
          <a:xfrm>
            <a:off x="1879889" y="3820597"/>
            <a:ext cx="8286808" cy="1631216"/>
          </a:xfrm>
          <a:prstGeom prst="rect">
            <a:avLst/>
          </a:prstGeom>
          <a:noFill/>
          <a:ln w="9525">
            <a:noFill/>
            <a:miter lim="800000"/>
          </a:ln>
          <a:effectLst/>
        </p:spPr>
        <p:txBody>
          <a:bodyPr wrap="square" anchor="ctr">
            <a:spAutoFit/>
          </a:bodyPr>
          <a:p>
            <a:r>
              <a:rPr lang="en-US" altLang="zh-CN" sz="2000" dirty="0" smtClean="0">
                <a:latin typeface="华文新魏" panose="02010800040101010101" pitchFamily="2" charset="-122"/>
                <a:ea typeface="华文新魏" panose="02010800040101010101" pitchFamily="2" charset="-122"/>
              </a:rPr>
              <a:t>        1962</a:t>
            </a:r>
            <a:r>
              <a:rPr lang="zh-CN" altLang="en-US" sz="2000" dirty="0" smtClean="0">
                <a:latin typeface="华文新魏" panose="02010800040101010101" pitchFamily="2" charset="-122"/>
                <a:ea typeface="华文新魏" panose="02010800040101010101" pitchFamily="2" charset="-122"/>
              </a:rPr>
              <a:t>年</a:t>
            </a:r>
            <a:r>
              <a:rPr lang="en-US" altLang="zh-CN" sz="2000" dirty="0" smtClean="0">
                <a:latin typeface="华文新魏" panose="02010800040101010101" pitchFamily="2" charset="-122"/>
                <a:ea typeface="华文新魏" panose="02010800040101010101" pitchFamily="2" charset="-122"/>
              </a:rPr>
              <a:t>1</a:t>
            </a:r>
            <a:r>
              <a:rPr lang="zh-CN" altLang="en-US" sz="2000" dirty="0" smtClean="0">
                <a:latin typeface="华文新魏" panose="02010800040101010101" pitchFamily="2" charset="-122"/>
                <a:ea typeface="华文新魏" panose="02010800040101010101" pitchFamily="2" charset="-122"/>
              </a:rPr>
              <a:t>月</a:t>
            </a:r>
            <a:r>
              <a:rPr lang="en-US" altLang="zh-CN" sz="2000" dirty="0" smtClean="0">
                <a:latin typeface="华文新魏" panose="02010800040101010101" pitchFamily="2" charset="-122"/>
                <a:ea typeface="华文新魏" panose="02010800040101010101" pitchFamily="2" charset="-122"/>
              </a:rPr>
              <a:t>11</a:t>
            </a:r>
            <a:r>
              <a:rPr lang="zh-CN" altLang="en-US" sz="2000" dirty="0" smtClean="0">
                <a:latin typeface="华文新魏" panose="02010800040101010101" pitchFamily="2" charset="-122"/>
                <a:ea typeface="华文新魏" panose="02010800040101010101" pitchFamily="2" charset="-122"/>
              </a:rPr>
              <a:t>日至</a:t>
            </a:r>
            <a:r>
              <a:rPr lang="en-US" altLang="zh-CN" sz="2000" dirty="0" smtClean="0">
                <a:latin typeface="华文新魏" panose="02010800040101010101" pitchFamily="2" charset="-122"/>
                <a:ea typeface="华文新魏" panose="02010800040101010101" pitchFamily="2" charset="-122"/>
              </a:rPr>
              <a:t>2</a:t>
            </a:r>
            <a:r>
              <a:rPr lang="zh-CN" altLang="en-US" sz="2000" dirty="0" smtClean="0">
                <a:latin typeface="华文新魏" panose="02010800040101010101" pitchFamily="2" charset="-122"/>
                <a:ea typeface="华文新魏" panose="02010800040101010101" pitchFamily="2" charset="-122"/>
              </a:rPr>
              <a:t>月</a:t>
            </a:r>
            <a:r>
              <a:rPr lang="en-US" altLang="zh-CN" sz="2000" dirty="0" smtClean="0">
                <a:latin typeface="华文新魏" panose="02010800040101010101" pitchFamily="2" charset="-122"/>
                <a:ea typeface="华文新魏" panose="02010800040101010101" pitchFamily="2" charset="-122"/>
              </a:rPr>
              <a:t>7</a:t>
            </a:r>
            <a:r>
              <a:rPr lang="zh-CN" altLang="en-US" sz="2000" dirty="0" smtClean="0">
                <a:latin typeface="华文新魏" panose="02010800040101010101" pitchFamily="2" charset="-122"/>
                <a:ea typeface="华文新魏" panose="02010800040101010101" pitchFamily="2" charset="-122"/>
              </a:rPr>
              <a:t>日中共中央在北京召开扩大的中央工作会议即</a:t>
            </a:r>
            <a:r>
              <a:rPr lang="zh-CN" altLang="en-US" sz="2000" dirty="0" smtClean="0">
                <a:solidFill>
                  <a:srgbClr val="760000"/>
                </a:solidFill>
                <a:latin typeface="华文新魏" panose="02010800040101010101" pitchFamily="2" charset="-122"/>
                <a:ea typeface="华文新魏" panose="02010800040101010101" pitchFamily="2" charset="-122"/>
              </a:rPr>
              <a:t>七千人大会</a:t>
            </a:r>
            <a:r>
              <a:rPr lang="zh-CN" altLang="en-US" sz="2000" dirty="0" smtClean="0">
                <a:latin typeface="华文新魏" panose="02010800040101010101" pitchFamily="2" charset="-122"/>
                <a:ea typeface="华文新魏" panose="02010800040101010101" pitchFamily="2" charset="-122"/>
              </a:rPr>
              <a:t>，这是党成立以来规模最大的一次工作会议。会议比较系统地初步总结了大跃进以来经济建设工作的经验教训，对推动国民经济全面调整起到了积极的作用。</a:t>
            </a:r>
            <a:endParaRPr lang="zh-CN" altLang="en-US" sz="2000" dirty="0" smtClean="0">
              <a:latin typeface="华文新魏" panose="02010800040101010101" pitchFamily="2" charset="-122"/>
              <a:ea typeface="华文新魏" panose="02010800040101010101" pitchFamily="2" charset="-122"/>
            </a:endParaRPr>
          </a:p>
          <a:p>
            <a:endParaRPr lang="zh-CN" altLang="en-US" sz="2000" b="1" dirty="0">
              <a:effectLst>
                <a:outerShdw blurRad="38100" dist="38100" dir="2700000" algn="tl">
                  <a:srgbClr val="C0C0C0"/>
                </a:outerShdw>
              </a:effectLst>
              <a:latin typeface="华文新魏" panose="02010800040101010101" pitchFamily="2" charset="-122"/>
              <a:ea typeface="华文新魏" panose="02010800040101010101" pitchFamily="2" charset="-122"/>
            </a:endParaRPr>
          </a:p>
        </p:txBody>
      </p:sp>
      <p:pic>
        <p:nvPicPr>
          <p:cNvPr id="27" name="图片 26" descr="Img413385188.jpg"/>
          <p:cNvPicPr>
            <a:picLocks noChangeAspect="1"/>
          </p:cNvPicPr>
          <p:nvPr/>
        </p:nvPicPr>
        <p:blipFill>
          <a:blip r:embed="rId1"/>
          <a:stretch>
            <a:fillRect/>
          </a:stretch>
        </p:blipFill>
        <p:spPr>
          <a:xfrm>
            <a:off x="2139922" y="1063409"/>
            <a:ext cx="4121423" cy="2357454"/>
          </a:xfrm>
          <a:prstGeom prst="rect">
            <a:avLst/>
          </a:prstGeom>
          <a:ln>
            <a:noFill/>
          </a:ln>
          <a:effectLst>
            <a:outerShdw blurRad="292100" dist="139700" dir="2700000" algn="tl" rotWithShape="0">
              <a:srgbClr val="333333">
                <a:alpha val="65000"/>
              </a:srgbClr>
            </a:outerShdw>
          </a:effectLst>
        </p:spPr>
      </p:pic>
      <p:pic>
        <p:nvPicPr>
          <p:cNvPr id="28" name="图片 27" descr="r_19194548_2015011020131126500800.jpg"/>
          <p:cNvPicPr>
            <a:picLocks noChangeAspect="1"/>
          </p:cNvPicPr>
          <p:nvPr/>
        </p:nvPicPr>
        <p:blipFill>
          <a:blip r:embed="rId2"/>
          <a:stretch>
            <a:fillRect/>
          </a:stretch>
        </p:blipFill>
        <p:spPr>
          <a:xfrm>
            <a:off x="6497641" y="1063409"/>
            <a:ext cx="3286108" cy="2349567"/>
          </a:xfrm>
          <a:prstGeom prst="rect">
            <a:avLst/>
          </a:prstGeom>
          <a:ln>
            <a:noFill/>
          </a:ln>
          <a:effectLst>
            <a:outerShdw blurRad="292100" dist="139700" dir="2700000" algn="tl" rotWithShape="0">
              <a:srgbClr val="333333">
                <a:alpha val="65000"/>
              </a:srgbClr>
            </a:outerShdw>
          </a:effectLst>
        </p:spPr>
      </p:pic>
      <p:sp>
        <p:nvSpPr>
          <p:cNvPr id="8" name="任意多边形 7"/>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任意多边形 8"/>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矩形 20"/>
          <p:cNvSpPr/>
          <p:nvPr/>
        </p:nvSpPr>
        <p:spPr>
          <a:xfrm>
            <a:off x="1164590" y="5320665"/>
            <a:ext cx="10139680" cy="1076325"/>
          </a:xfrm>
          <a:prstGeom prst="rect">
            <a:avLst/>
          </a:prstGeom>
        </p:spPr>
        <p:txBody>
          <a:bodyPr wrap="square">
            <a:spAutoFit/>
          </a:bodyPr>
          <a:p>
            <a:r>
              <a:rPr lang="en-US" altLang="zh-CN" sz="3200" dirty="0" smtClean="0">
                <a:solidFill>
                  <a:srgbClr val="C00000"/>
                </a:solidFill>
                <a:latin typeface="华文新魏" panose="02010800040101010101" pitchFamily="2" charset="-122"/>
                <a:ea typeface="华文新魏" panose="02010800040101010101" pitchFamily="2" charset="-122"/>
              </a:rPr>
              <a:t>1965</a:t>
            </a:r>
            <a:r>
              <a:rPr lang="zh-CN" altLang="en-US" sz="3200" dirty="0" smtClean="0">
                <a:solidFill>
                  <a:srgbClr val="C00000"/>
                </a:solidFill>
                <a:latin typeface="华文新魏" panose="02010800040101010101" pitchFamily="2" charset="-122"/>
                <a:ea typeface="华文新魏" panose="02010800040101010101" pitchFamily="2" charset="-122"/>
              </a:rPr>
              <a:t>年</a:t>
            </a:r>
            <a:r>
              <a:rPr lang="zh-CN" altLang="en-US" sz="3200" dirty="0" smtClean="0">
                <a:latin typeface="华文新魏" panose="02010800040101010101" pitchFamily="2" charset="-122"/>
                <a:ea typeface="华文新魏" panose="02010800040101010101" pitchFamily="2" charset="-122"/>
              </a:rPr>
              <a:t>，国民经济调整的任务基本完成，工农业生产得到</a:t>
            </a:r>
            <a:r>
              <a:rPr lang="zh-CN" altLang="en-US" sz="3200" dirty="0" smtClean="0">
                <a:solidFill>
                  <a:srgbClr val="C00000"/>
                </a:solidFill>
                <a:latin typeface="华文新魏" panose="02010800040101010101" pitchFamily="2" charset="-122"/>
                <a:ea typeface="华文新魏" panose="02010800040101010101" pitchFamily="2" charset="-122"/>
              </a:rPr>
              <a:t>恢复和发展</a:t>
            </a:r>
            <a:r>
              <a:rPr lang="zh-CN" altLang="en-US" sz="3200" dirty="0" smtClean="0">
                <a:latin typeface="华文新魏" panose="02010800040101010101" pitchFamily="2" charset="-122"/>
                <a:ea typeface="华文新魏" panose="02010800040101010101" pitchFamily="2" charset="-122"/>
              </a:rPr>
              <a:t>，呈现出物价稳定、市场繁荣的新面貌。</a:t>
            </a:r>
            <a:endParaRPr lang="zh-CN" altLang="en-US" sz="3200" dirty="0">
              <a:latin typeface="华文新魏" panose="02010800040101010101" pitchFamily="2" charset="-122"/>
              <a:ea typeface="华文新魏" panose="02010800040101010101" pitchFamily="2" charset="-122"/>
            </a:endParaRPr>
          </a:p>
        </p:txBody>
      </p:sp>
      <p:sp>
        <p:nvSpPr>
          <p:cNvPr id="12" name="内容占位符 11"/>
          <p:cNvSpPr/>
          <p:nvPr/>
        </p:nvSpPr>
        <p:spPr>
          <a:xfrm>
            <a:off x="2158365" y="1627505"/>
            <a:ext cx="7767320" cy="975995"/>
          </a:xfrm>
          <a:prstGeom prst="rect">
            <a:avLst/>
          </a:prstGeom>
          <a:solidFill>
            <a:schemeClr val="accent4"/>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lnSpc>
                <a:spcPct val="140000"/>
              </a:lnSpc>
              <a:buNone/>
            </a:pPr>
            <a:r>
              <a:rPr lang="zh-CN" altLang="en-US" sz="3100">
                <a:solidFill>
                  <a:schemeClr val="tx1"/>
                </a:solidFill>
                <a:latin typeface="微软雅黑" panose="020B0503020204020204" charset="-122"/>
                <a:ea typeface="微软雅黑" panose="020B0503020204020204" charset="-122"/>
                <a:cs typeface="方正粗黑宋简体" panose="02000000000000000000" charset="-122"/>
                <a:sym typeface="+mn-ea"/>
              </a:rPr>
              <a:t>八字方针：</a:t>
            </a:r>
            <a:r>
              <a:rPr lang="zh-CN" altLang="en-US" sz="3100">
                <a:solidFill>
                  <a:srgbClr val="FF0000"/>
                </a:solidFill>
                <a:latin typeface="黑体" panose="02010609060101010101" charset="-122"/>
                <a:ea typeface="黑体" panose="02010609060101010101" charset="-122"/>
                <a:cs typeface="黑体" panose="02010609060101010101" charset="-122"/>
                <a:sym typeface="+mn-ea"/>
              </a:rPr>
              <a:t>调整、巩固、充实、提高</a:t>
            </a:r>
            <a:endParaRPr lang="zh-CN" altLang="en-US" sz="3100" b="1">
              <a:solidFill>
                <a:srgbClr val="FF0000"/>
              </a:solidFill>
              <a:latin typeface="黑体" panose="02010609060101010101" charset="-122"/>
              <a:ea typeface="黑体" panose="02010609060101010101" charset="-122"/>
              <a:cs typeface="黑体" panose="02010609060101010101" charset="-122"/>
              <a:sym typeface="+mn-ea"/>
            </a:endParaRPr>
          </a:p>
        </p:txBody>
      </p:sp>
      <p:pic>
        <p:nvPicPr>
          <p:cNvPr id="27649" name="图片 89089" descr="p35"/>
          <p:cNvPicPr>
            <a:picLocks noChangeAspect="1"/>
          </p:cNvPicPr>
          <p:nvPr/>
        </p:nvPicPr>
        <p:blipFill>
          <a:blip r:embed="rId3"/>
          <a:srcRect l="2831"/>
          <a:stretch>
            <a:fillRect/>
          </a:stretch>
        </p:blipFill>
        <p:spPr>
          <a:xfrm>
            <a:off x="1879600" y="814705"/>
            <a:ext cx="8108315" cy="4297680"/>
          </a:xfrm>
          <a:prstGeom prst="rect">
            <a:avLst/>
          </a:prstGeom>
          <a:noFill/>
          <a:ln w="9525">
            <a:noFill/>
          </a:ln>
          <a:effectLst>
            <a:outerShdw blurRad="63500" sx="102000" sy="102000" algn="ctr" rotWithShape="0">
              <a:prstClr val="black">
                <a:alpha val="40000"/>
              </a:prstClr>
            </a:outerShdw>
          </a:effectLst>
        </p:spPr>
      </p:pic>
      <p:sp>
        <p:nvSpPr>
          <p:cNvPr id="2" name="文本框 1"/>
          <p:cNvSpPr txBox="1"/>
          <p:nvPr/>
        </p:nvSpPr>
        <p:spPr>
          <a:xfrm>
            <a:off x="4038600" y="107950"/>
            <a:ext cx="431609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漫漫求索路</a:t>
            </a:r>
            <a:endParaRPr lang="zh-CN" altLang="en-US" sz="4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edge">
                                      <p:cBhvr>
                                        <p:cTn id="7" dur="2000"/>
                                        <p:tgtEl>
                                          <p:spTgt spid="27"/>
                                        </p:tgtEl>
                                      </p:cBhvr>
                                    </p:animEffect>
                                  </p:childTnLst>
                                </p:cTn>
                              </p:par>
                              <p:par>
                                <p:cTn id="8" presetID="2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wedge">
                                      <p:cBhvr>
                                        <p:cTn id="10" dur="2000"/>
                                        <p:tgtEl>
                                          <p:spTgt spid="28"/>
                                        </p:tgtEl>
                                      </p:cBhvr>
                                    </p:animEffect>
                                  </p:childTnLst>
                                </p:cTn>
                              </p:par>
                              <p:par>
                                <p:cTn id="11" presetID="2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wedge">
                                      <p:cBhvr>
                                        <p:cTn id="13" dur="20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20" presetClass="entr" presetSubtype="0" fill="hold" nodeType="clickEffect">
                                  <p:stCondLst>
                                    <p:cond delay="0"/>
                                  </p:stCondLst>
                                  <p:childTnLst>
                                    <p:set>
                                      <p:cBhvr>
                                        <p:cTn id="17" dur="1" fill="hold">
                                          <p:stCondLst>
                                            <p:cond delay="0"/>
                                          </p:stCondLst>
                                        </p:cTn>
                                        <p:tgtEl>
                                          <p:spTgt spid="27649"/>
                                        </p:tgtEl>
                                        <p:attrNameLst>
                                          <p:attrName>style.visibility</p:attrName>
                                        </p:attrNameLst>
                                      </p:cBhvr>
                                      <p:to>
                                        <p:strVal val="visible"/>
                                      </p:to>
                                    </p:set>
                                    <p:animEffect transition="in" filter="wedge">
                                      <p:cBhvr>
                                        <p:cTn id="18" dur="2000"/>
                                        <p:tgtEl>
                                          <p:spTgt spid="27649"/>
                                        </p:tgtEl>
                                      </p:cBhvr>
                                    </p:animEffect>
                                  </p:childTnLst>
                                </p:cTn>
                              </p:par>
                              <p:par>
                                <p:cTn id="19" presetID="20"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edge">
                                      <p:cBhvr>
                                        <p:cTn id="21"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2" grpId="1" animBg="1"/>
      <p:bldP spid="22" grpId="0" animBg="1"/>
      <p:bldP spid="22" grpId="1" animBg="1"/>
      <p:bldP spid="21" grpId="0"/>
      <p:bldP spid="21"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095375" y="816610"/>
            <a:ext cx="10132695" cy="3415030"/>
          </a:xfrm>
          <a:prstGeom prst="rect">
            <a:avLst/>
          </a:prstGeom>
          <a:noFill/>
        </p:spPr>
        <p:txBody>
          <a:bodyPr wrap="square" rtlCol="0" anchor="t">
            <a:spAutoFit/>
          </a:bodyPr>
          <a:p>
            <a:r>
              <a:rPr lang="en-US" altLang="zh-CN">
                <a:latin typeface="华文新魏" panose="02010800040101010101" pitchFamily="2" charset="-122"/>
                <a:ea typeface="华文新魏" panose="02010800040101010101" pitchFamily="2" charset="-122"/>
                <a:cs typeface="华文新魏" panose="02010800040101010101" pitchFamily="2" charset="-122"/>
              </a:rPr>
              <a:t>   </a:t>
            </a:r>
            <a:r>
              <a:rPr lang="en-US" altLang="zh-CN" sz="2400">
                <a:latin typeface="华文新魏" panose="02010800040101010101" pitchFamily="2" charset="-122"/>
                <a:ea typeface="华文新魏" panose="02010800040101010101" pitchFamily="2" charset="-122"/>
                <a:cs typeface="华文新魏" panose="02010800040101010101" pitchFamily="2" charset="-122"/>
              </a:rPr>
              <a:t>    </a:t>
            </a:r>
            <a:r>
              <a:rPr lang="zh-CN" altLang="en-US" sz="2400">
                <a:latin typeface="华文新魏" panose="02010800040101010101" pitchFamily="2" charset="-122"/>
                <a:ea typeface="华文新魏" panose="02010800040101010101" pitchFamily="2" charset="-122"/>
                <a:cs typeface="华文新魏" panose="02010800040101010101" pitchFamily="2" charset="-122"/>
              </a:rPr>
              <a:t>在这次会议 (中共八大二次会议)前后。全党同志和全国各族人民在生产建设中发挥了高度的社会主义积极性和创造精神，并取得了一定的成果，但是由于对社会主义建设</a:t>
            </a:r>
            <a:r>
              <a:rPr lang="zh-CN" altLang="en-US" sz="2400">
                <a:solidFill>
                  <a:srgbClr val="FF0000"/>
                </a:solidFill>
                <a:latin typeface="华文新魏" panose="02010800040101010101" pitchFamily="2" charset="-122"/>
                <a:ea typeface="华文新魏" panose="02010800040101010101" pitchFamily="2" charset="-122"/>
                <a:cs typeface="华文新魏" panose="02010800040101010101" pitchFamily="2" charset="-122"/>
              </a:rPr>
              <a:t>经验不足</a:t>
            </a:r>
            <a:r>
              <a:rPr lang="zh-CN" altLang="en-US" sz="2400">
                <a:latin typeface="华文新魏" panose="02010800040101010101" pitchFamily="2" charset="-122"/>
                <a:ea typeface="华文新魏" panose="02010800040101010101" pitchFamily="2" charset="-122"/>
                <a:cs typeface="华文新魏" panose="02010800040101010101" pitchFamily="2" charset="-122"/>
              </a:rPr>
              <a:t>，对经济发展规律和中国经济基本情况</a:t>
            </a:r>
            <a:r>
              <a:rPr lang="zh-CN" altLang="en-US" sz="2400">
                <a:solidFill>
                  <a:srgbClr val="FF0000"/>
                </a:solidFill>
                <a:latin typeface="华文新魏" panose="02010800040101010101" pitchFamily="2" charset="-122"/>
                <a:ea typeface="华文新魏" panose="02010800040101010101" pitchFamily="2" charset="-122"/>
                <a:cs typeface="华文新魏" panose="02010800040101010101" pitchFamily="2" charset="-122"/>
              </a:rPr>
              <a:t>认识不足</a:t>
            </a:r>
            <a:r>
              <a:rPr lang="zh-CN" altLang="en-US" sz="2400">
                <a:latin typeface="华文新魏" panose="02010800040101010101" pitchFamily="2" charset="-122"/>
                <a:ea typeface="华文新魏" panose="02010800040101010101" pitchFamily="2" charset="-122"/>
                <a:cs typeface="华文新魏" panose="02010800040101010101" pitchFamily="2" charset="-122"/>
              </a:rPr>
              <a:t>，更由于毛泽东同志、中央和地方不少领导同志在胜利面前滋长了骄傲自满情绪、</a:t>
            </a:r>
            <a:r>
              <a:rPr lang="zh-CN" altLang="en-US" sz="2400">
                <a:solidFill>
                  <a:srgbClr val="FF0000"/>
                </a:solidFill>
                <a:latin typeface="华文新魏" panose="02010800040101010101" pitchFamily="2" charset="-122"/>
                <a:ea typeface="华文新魏" panose="02010800040101010101" pitchFamily="2" charset="-122"/>
                <a:cs typeface="华文新魏" panose="02010800040101010101" pitchFamily="2" charset="-122"/>
              </a:rPr>
              <a:t>急于求成</a:t>
            </a:r>
            <a:r>
              <a:rPr lang="zh-CN" altLang="en-US" sz="2400">
                <a:latin typeface="华文新魏" panose="02010800040101010101" pitchFamily="2" charset="-122"/>
                <a:ea typeface="华文新魏" panose="02010800040101010101" pitchFamily="2" charset="-122"/>
                <a:cs typeface="华文新魏" panose="02010800040101010101" pitchFamily="2" charset="-122"/>
              </a:rPr>
              <a:t>、夸大了主观意志和主观努力的作用。没有经过认真的调查研究和试点，就在总路线提出后轻率地发动了“大跃进”运动和农村人民公社化运动，使得以高指标、瞎指挥、浮夸风和“共严风”为主要标志的</a:t>
            </a:r>
            <a:r>
              <a:rPr lang="en-US" altLang="zh-CN" sz="2400">
                <a:latin typeface="华文新魏" panose="02010800040101010101" pitchFamily="2" charset="-122"/>
                <a:ea typeface="华文新魏" panose="02010800040101010101" pitchFamily="2" charset="-122"/>
                <a:cs typeface="华文新魏" panose="02010800040101010101" pitchFamily="2" charset="-122"/>
              </a:rPr>
              <a:t>“</a:t>
            </a:r>
            <a:r>
              <a:rPr lang="zh-CN" altLang="en-US" sz="2400">
                <a:latin typeface="华文新魏" panose="02010800040101010101" pitchFamily="2" charset="-122"/>
                <a:ea typeface="华文新魏" panose="02010800040101010101" pitchFamily="2" charset="-122"/>
                <a:cs typeface="华文新魏" panose="02010800040101010101" pitchFamily="2" charset="-122"/>
              </a:rPr>
              <a:t>左</a:t>
            </a:r>
            <a:r>
              <a:rPr lang="en-US" altLang="zh-CN" sz="2400">
                <a:latin typeface="华文新魏" panose="02010800040101010101" pitchFamily="2" charset="-122"/>
                <a:ea typeface="华文新魏" panose="02010800040101010101" pitchFamily="2" charset="-122"/>
                <a:cs typeface="华文新魏" panose="02010800040101010101" pitchFamily="2" charset="-122"/>
              </a:rPr>
              <a:t>”</a:t>
            </a:r>
            <a:r>
              <a:rPr lang="zh-CN" altLang="en-US" sz="2400">
                <a:latin typeface="华文新魏" panose="02010800040101010101" pitchFamily="2" charset="-122"/>
                <a:ea typeface="华文新魏" panose="02010800040101010101" pitchFamily="2" charset="-122"/>
                <a:cs typeface="华文新魏" panose="02010800040101010101" pitchFamily="2" charset="-122"/>
              </a:rPr>
              <a:t>倾错误严重地泛滥开来。</a:t>
            </a:r>
            <a:endParaRPr lang="zh-CN" altLang="en-US" sz="2400">
              <a:latin typeface="华文新魏" panose="02010800040101010101" pitchFamily="2" charset="-122"/>
              <a:ea typeface="华文新魏" panose="02010800040101010101" pitchFamily="2" charset="-122"/>
              <a:cs typeface="华文新魏" panose="02010800040101010101" pitchFamily="2" charset="-122"/>
            </a:endParaRPr>
          </a:p>
          <a:p>
            <a:r>
              <a:rPr lang="en-US" altLang="zh-CN" sz="2400">
                <a:latin typeface="华文新魏" panose="02010800040101010101" pitchFamily="2" charset="-122"/>
                <a:ea typeface="华文新魏" panose="02010800040101010101" pitchFamily="2" charset="-122"/>
                <a:cs typeface="华文新魏" panose="02010800040101010101" pitchFamily="2" charset="-122"/>
              </a:rPr>
              <a:t>     ——</a:t>
            </a:r>
            <a:r>
              <a:rPr lang="zh-CN" altLang="en-US" sz="2400">
                <a:latin typeface="华文新魏" panose="02010800040101010101" pitchFamily="2" charset="-122"/>
                <a:ea typeface="华文新魏" panose="02010800040101010101" pitchFamily="2" charset="-122"/>
                <a:cs typeface="华文新魏" panose="02010800040101010101" pitchFamily="2" charset="-122"/>
              </a:rPr>
              <a:t>《中国共产党中央委员会关于建国以来党的若干历史问题的决议》</a:t>
            </a:r>
            <a:endParaRPr lang="zh-CN" altLang="en-US" sz="2400">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8197" name="Rectangle 6" descr="dtus_bg"/>
          <p:cNvSpPr/>
          <p:nvPr/>
        </p:nvSpPr>
        <p:spPr>
          <a:xfrm>
            <a:off x="729933" y="4137343"/>
            <a:ext cx="1122680" cy="534035"/>
          </a:xfrm>
          <a:prstGeom prst="rect">
            <a:avLst/>
          </a:prstGeom>
          <a:solidFill>
            <a:schemeClr val="accent5"/>
          </a:solidFill>
          <a:ln w="9525">
            <a:noFill/>
            <a:miter/>
          </a:ln>
        </p:spPr>
        <p:txBody>
          <a:bodyPr wrap="none">
            <a:spAutoFit/>
          </a:bodyPr>
          <a:p>
            <a:pPr marL="0" marR="0" lvl="0" indent="0" algn="l" defTabSz="914400" rtl="0" eaLnBrk="1" fontAlgn="base" latinLnBrk="0" hangingPunct="1">
              <a:lnSpc>
                <a:spcPct val="90000"/>
              </a:lnSpc>
              <a:spcBef>
                <a:spcPct val="20000"/>
              </a:spcBef>
              <a:spcAft>
                <a:spcPct val="0"/>
              </a:spcAft>
              <a:buClrTx/>
              <a:buSzTx/>
              <a:buFont typeface="Arial" panose="020B0604020202020204" pitchFamily="34" charset="0"/>
              <a:buNone/>
              <a:defRPr/>
            </a:pPr>
            <a:r>
              <a:rPr kumimoji="0" lang="zh-CN" altLang="en-US" sz="3200" b="1" i="0" u="none" strike="noStrike" kern="1200" cap="none" spc="0" normalizeH="0" baseline="0" noProof="1">
                <a:ln>
                  <a:noFill/>
                </a:ln>
                <a:solidFill>
                  <a:srgbClr val="FF0000"/>
                </a:solidFill>
                <a:effectLst/>
                <a:uLnTx/>
                <a:uFillTx/>
                <a:latin typeface="华文新魏" panose="02010800040101010101" pitchFamily="2" charset="-122"/>
                <a:ea typeface="华文新魏" panose="02010800040101010101" pitchFamily="2" charset="-122"/>
                <a:cs typeface="华文新魏" panose="02010800040101010101" pitchFamily="2" charset="-122"/>
              </a:rPr>
              <a:t>原因</a:t>
            </a:r>
            <a:r>
              <a:rPr kumimoji="0" lang="en-US" altLang="x-none" sz="3200" b="1" i="0" u="none" strike="noStrike" kern="1200" cap="none" spc="0" normalizeH="0" baseline="0" noProof="1">
                <a:ln>
                  <a:noFill/>
                </a:ln>
                <a:solidFill>
                  <a:srgbClr val="FF0000"/>
                </a:solidFill>
                <a:effectLst/>
                <a:uLnTx/>
                <a:uFillTx/>
                <a:latin typeface="华文新魏" panose="02010800040101010101" pitchFamily="2" charset="-122"/>
                <a:ea typeface="华文新魏" panose="02010800040101010101" pitchFamily="2" charset="-122"/>
                <a:cs typeface="华文新魏" panose="02010800040101010101" pitchFamily="2" charset="-122"/>
              </a:rPr>
              <a:t>:</a:t>
            </a:r>
            <a:endParaRPr kumimoji="0" lang="en-US" altLang="x-none" sz="3200" b="1" i="0" u="none" strike="noStrike" kern="1200" cap="none" spc="0" normalizeH="0" baseline="0" noProof="1">
              <a:ln>
                <a:noFill/>
              </a:ln>
              <a:solidFill>
                <a:srgbClr val="FF0000"/>
              </a:solidFill>
              <a:effectLst/>
              <a:uLnTx/>
              <a:uFillTx/>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8194" name="Rectangle 3"/>
          <p:cNvSpPr/>
          <p:nvPr/>
        </p:nvSpPr>
        <p:spPr>
          <a:xfrm>
            <a:off x="685800" y="4714558"/>
            <a:ext cx="5686425" cy="2159000"/>
          </a:xfrm>
          <a:prstGeom prst="rect">
            <a:avLst/>
          </a:prstGeom>
          <a:noFill/>
          <a:ln w="9525">
            <a:noFill/>
          </a:ln>
        </p:spPr>
        <p:txBody>
          <a:bodyPr anchor="t"/>
          <a:p>
            <a:pPr marL="342900" indent="-342900">
              <a:lnSpc>
                <a:spcPct val="90000"/>
              </a:lnSpc>
              <a:spcBef>
                <a:spcPct val="20000"/>
              </a:spcBef>
              <a:buClr>
                <a:schemeClr val="hlink"/>
              </a:buClr>
              <a:buSzPct val="70000"/>
              <a:buFont typeface="Wingdings" panose="05000000000000000000" pitchFamily="2" charset="2"/>
              <a:buChar char="v"/>
            </a:pPr>
            <a:r>
              <a:rPr lang="zh-CN" altLang="en-US" sz="3200" b="1" dirty="0">
                <a:latin typeface="华文新魏" panose="02010800040101010101" pitchFamily="2" charset="-122"/>
                <a:ea typeface="华文新魏" panose="02010800040101010101" pitchFamily="2" charset="-122"/>
              </a:rPr>
              <a:t>对国情分析不够</a:t>
            </a:r>
            <a:endParaRPr lang="zh-CN" altLang="en-US" sz="3200" b="1" dirty="0">
              <a:latin typeface="华文新魏" panose="02010800040101010101" pitchFamily="2" charset="-122"/>
              <a:ea typeface="华文新魏" panose="02010800040101010101" pitchFamily="2" charset="-122"/>
            </a:endParaRPr>
          </a:p>
          <a:p>
            <a:pPr marL="342900" indent="-342900">
              <a:lnSpc>
                <a:spcPct val="90000"/>
              </a:lnSpc>
              <a:spcBef>
                <a:spcPct val="20000"/>
              </a:spcBef>
              <a:buClr>
                <a:schemeClr val="hlink"/>
              </a:buClr>
              <a:buSzPct val="70000"/>
              <a:buFont typeface="Wingdings" panose="05000000000000000000" pitchFamily="2" charset="2"/>
              <a:buChar char="v"/>
            </a:pPr>
            <a:r>
              <a:rPr lang="zh-CN" altLang="en-US" sz="3200" b="1" dirty="0">
                <a:latin typeface="华文新魏" panose="02010800040101010101" pitchFamily="2" charset="-122"/>
                <a:ea typeface="华文新魏" panose="02010800040101010101" pitchFamily="2" charset="-122"/>
              </a:rPr>
              <a:t>缺乏建设经验</a:t>
            </a:r>
            <a:endParaRPr lang="zh-CN" altLang="en-US" sz="3200" b="1" dirty="0">
              <a:latin typeface="华文新魏" panose="02010800040101010101" pitchFamily="2" charset="-122"/>
              <a:ea typeface="华文新魏" panose="02010800040101010101" pitchFamily="2" charset="-122"/>
            </a:endParaRPr>
          </a:p>
          <a:p>
            <a:pPr marL="342900" indent="-342900">
              <a:lnSpc>
                <a:spcPct val="90000"/>
              </a:lnSpc>
              <a:spcBef>
                <a:spcPct val="20000"/>
              </a:spcBef>
              <a:buClr>
                <a:schemeClr val="hlink"/>
              </a:buClr>
              <a:buSzPct val="70000"/>
              <a:buFont typeface="Wingdings" panose="05000000000000000000" pitchFamily="2" charset="2"/>
              <a:buChar char="v"/>
            </a:pPr>
            <a:r>
              <a:rPr lang="zh-CN" altLang="en-US" sz="3200" b="1" dirty="0">
                <a:latin typeface="华文新魏" panose="02010800040101010101" pitchFamily="2" charset="-122"/>
                <a:ea typeface="华文新魏" panose="02010800040101010101" pitchFamily="2" charset="-122"/>
              </a:rPr>
              <a:t>对社会主义建设急于求成</a:t>
            </a:r>
            <a:endParaRPr lang="zh-CN" altLang="en-US" sz="3200" b="1" dirty="0">
              <a:latin typeface="华文新魏" panose="02010800040101010101" pitchFamily="2" charset="-122"/>
              <a:ea typeface="华文新魏" panose="02010800040101010101" pitchFamily="2" charset="-122"/>
            </a:endParaRPr>
          </a:p>
          <a:p>
            <a:pPr marL="342900" indent="-342900">
              <a:lnSpc>
                <a:spcPct val="90000"/>
              </a:lnSpc>
              <a:spcBef>
                <a:spcPct val="20000"/>
              </a:spcBef>
              <a:buClr>
                <a:schemeClr val="hlink"/>
              </a:buClr>
              <a:buSzPct val="70000"/>
              <a:buFont typeface="Wingdings" panose="05000000000000000000" pitchFamily="2" charset="2"/>
              <a:buChar char="v"/>
            </a:pPr>
            <a:r>
              <a:rPr lang="zh-CN" altLang="en-US" sz="3200" b="1" dirty="0">
                <a:latin typeface="华文新魏" panose="02010800040101010101" pitchFamily="2" charset="-122"/>
                <a:ea typeface="华文新魏" panose="02010800040101010101" pitchFamily="2" charset="-122"/>
              </a:rPr>
              <a:t>忽视客观经济规律</a:t>
            </a:r>
            <a:endParaRPr lang="zh-CN" altLang="en-US" sz="3200" b="1" dirty="0">
              <a:latin typeface="华文新魏" panose="02010800040101010101" pitchFamily="2" charset="-122"/>
              <a:ea typeface="华文新魏" panose="02010800040101010101" pitchFamily="2" charset="-122"/>
            </a:endParaRPr>
          </a:p>
        </p:txBody>
      </p:sp>
      <p:sp>
        <p:nvSpPr>
          <p:cNvPr id="8198" name="Rectangle 7" descr="dtus_bg"/>
          <p:cNvSpPr/>
          <p:nvPr/>
        </p:nvSpPr>
        <p:spPr>
          <a:xfrm>
            <a:off x="6775133" y="4195445"/>
            <a:ext cx="1206500" cy="534035"/>
          </a:xfrm>
          <a:prstGeom prst="rect">
            <a:avLst/>
          </a:prstGeom>
          <a:solidFill>
            <a:schemeClr val="accent5"/>
          </a:solidFill>
          <a:ln w="9525">
            <a:noFill/>
            <a:miter/>
          </a:ln>
        </p:spPr>
        <p:txBody>
          <a:bodyPr>
            <a:spAutoFit/>
          </a:bodyPr>
          <a:p>
            <a:pPr marL="0" marR="0" lvl="0" indent="0" algn="l" defTabSz="914400" rtl="0" eaLnBrk="1" fontAlgn="base" latinLnBrk="0" hangingPunct="1">
              <a:lnSpc>
                <a:spcPct val="90000"/>
              </a:lnSpc>
              <a:spcBef>
                <a:spcPct val="20000"/>
              </a:spcBef>
              <a:spcAft>
                <a:spcPct val="0"/>
              </a:spcAft>
              <a:buClrTx/>
              <a:buSzTx/>
              <a:buFont typeface="Arial" panose="020B0604020202020204" pitchFamily="34" charset="0"/>
              <a:buNone/>
              <a:defRPr/>
            </a:pPr>
            <a:r>
              <a:rPr kumimoji="0" lang="zh-CN" altLang="en-US" sz="3200" b="1" i="0" u="none" strike="noStrike" kern="1200" cap="none" spc="0" normalizeH="0" baseline="0" noProof="1">
                <a:ln>
                  <a:noFill/>
                </a:ln>
                <a:solidFill>
                  <a:srgbClr val="FF0000"/>
                </a:solidFill>
                <a:effectLst/>
                <a:uLnTx/>
                <a:uFillTx/>
                <a:latin typeface="华文新魏" panose="02010800040101010101" pitchFamily="2" charset="-122"/>
                <a:ea typeface="华文新魏" panose="02010800040101010101" pitchFamily="2" charset="-122"/>
                <a:cs typeface="华文新魏" panose="02010800040101010101" pitchFamily="2" charset="-122"/>
              </a:rPr>
              <a:t>教训</a:t>
            </a:r>
            <a:r>
              <a:rPr kumimoji="0" lang="en-US" altLang="x-none" sz="3200" b="1" i="0" u="none" strike="noStrike" kern="1200" cap="none" spc="0" normalizeH="0" baseline="0" noProof="1">
                <a:ln>
                  <a:noFill/>
                </a:ln>
                <a:solidFill>
                  <a:srgbClr val="FF0000"/>
                </a:solidFill>
                <a:effectLst/>
                <a:uLnTx/>
                <a:uFillTx/>
                <a:latin typeface="华文新魏" panose="02010800040101010101" pitchFamily="2" charset="-122"/>
                <a:ea typeface="华文新魏" panose="02010800040101010101" pitchFamily="2" charset="-122"/>
                <a:cs typeface="华文新魏" panose="02010800040101010101" pitchFamily="2" charset="-122"/>
              </a:rPr>
              <a:t>:</a:t>
            </a:r>
            <a:endParaRPr kumimoji="0" lang="en-US" altLang="x-none" sz="3200" b="1" i="0" u="none" strike="noStrike" kern="1200" cap="none" spc="0" normalizeH="0" baseline="0" noProof="1">
              <a:ln>
                <a:noFill/>
              </a:ln>
              <a:solidFill>
                <a:srgbClr val="FF0000"/>
              </a:solidFill>
              <a:effectLst/>
              <a:uLnTx/>
              <a:uFillTx/>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8195" name="Rectangle 4"/>
          <p:cNvSpPr>
            <a:spLocks noGrp="1"/>
          </p:cNvSpPr>
          <p:nvPr/>
        </p:nvSpPr>
        <p:spPr>
          <a:xfrm>
            <a:off x="5597525" y="5053330"/>
            <a:ext cx="5997575" cy="1173163"/>
          </a:xfrm>
          <a:prstGeom prst="rect">
            <a:avLst/>
          </a:prstGeom>
          <a:noFill/>
          <a:ln w="9525">
            <a:noFill/>
          </a:ln>
        </p:spPr>
        <p:txBody>
          <a:bodyPr anchor="t"/>
          <a:p>
            <a:pPr marL="342900" indent="-342900">
              <a:spcBef>
                <a:spcPct val="20000"/>
              </a:spcBef>
              <a:buClr>
                <a:schemeClr val="hlink"/>
              </a:buClr>
              <a:buSzPct val="70000"/>
              <a:buFont typeface="Wingdings" panose="05000000000000000000" pitchFamily="2" charset="2"/>
              <a:buChar char="v"/>
            </a:pPr>
            <a:r>
              <a:rPr lang="zh-CN" altLang="en-US" sz="3200" b="1" dirty="0">
                <a:latin typeface="华文新魏" panose="02010800040101010101" pitchFamily="2" charset="-122"/>
                <a:ea typeface="华文新魏" panose="02010800040101010101" pitchFamily="2" charset="-122"/>
              </a:rPr>
              <a:t>按客观经济规律办事</a:t>
            </a:r>
            <a:endParaRPr lang="zh-CN" altLang="en-US" sz="3200" b="1" dirty="0">
              <a:latin typeface="华文新魏" panose="02010800040101010101" pitchFamily="2" charset="-122"/>
              <a:ea typeface="华文新魏" panose="02010800040101010101" pitchFamily="2" charset="-122"/>
            </a:endParaRPr>
          </a:p>
          <a:p>
            <a:pPr marL="342900" indent="-342900">
              <a:spcBef>
                <a:spcPct val="20000"/>
              </a:spcBef>
              <a:buClr>
                <a:schemeClr val="hlink"/>
              </a:buClr>
              <a:buSzPct val="70000"/>
              <a:buFont typeface="Wingdings" panose="05000000000000000000" pitchFamily="2" charset="2"/>
              <a:buChar char="v"/>
            </a:pPr>
            <a:r>
              <a:rPr lang="zh-CN" altLang="en-US" sz="3200" b="1" dirty="0">
                <a:latin typeface="华文新魏" panose="02010800040101010101" pitchFamily="2" charset="-122"/>
                <a:ea typeface="华文新魏" panose="02010800040101010101" pitchFamily="2" charset="-122"/>
              </a:rPr>
              <a:t>实事求是、一切从实际出发</a:t>
            </a:r>
            <a:endParaRPr lang="zh-CN" altLang="en-US" sz="3200" b="1" dirty="0">
              <a:latin typeface="华文新魏" panose="02010800040101010101" pitchFamily="2" charset="-122"/>
              <a:ea typeface="华文新魏" panose="02010800040101010101" pitchFamily="2" charset="-122"/>
            </a:endParaRPr>
          </a:p>
        </p:txBody>
      </p:sp>
      <p:sp>
        <p:nvSpPr>
          <p:cNvPr id="4" name="任意多边形 3"/>
          <p:cNvSpPr/>
          <p:nvPr/>
        </p:nvSpPr>
        <p:spPr>
          <a:xfrm>
            <a:off x="1" y="10795"/>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文本框 2"/>
          <p:cNvSpPr txBox="1"/>
          <p:nvPr/>
        </p:nvSpPr>
        <p:spPr>
          <a:xfrm>
            <a:off x="4038600" y="107950"/>
            <a:ext cx="431609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漫漫求索路</a:t>
            </a:r>
            <a:endParaRPr lang="zh-CN" altLang="en-US" sz="4000" dirty="0">
              <a:solidFill>
                <a:schemeClr val="bg1"/>
              </a:solidFill>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197"/>
                                        </p:tgtEl>
                                        <p:attrNameLst>
                                          <p:attrName>style.visibility</p:attrName>
                                        </p:attrNameLst>
                                      </p:cBhvr>
                                      <p:to>
                                        <p:strVal val="visible"/>
                                      </p:to>
                                    </p:set>
                                    <p:anim calcmode="lin" valueType="num">
                                      <p:cBhvr additive="base">
                                        <p:cTn id="7" dur="500" fill="hold"/>
                                        <p:tgtEl>
                                          <p:spTgt spid="8197"/>
                                        </p:tgtEl>
                                        <p:attrNameLst>
                                          <p:attrName>ppt_x</p:attrName>
                                        </p:attrNameLst>
                                      </p:cBhvr>
                                      <p:tavLst>
                                        <p:tav tm="0">
                                          <p:val>
                                            <p:strVal val="#ppt_x"/>
                                          </p:val>
                                        </p:tav>
                                        <p:tav tm="100000">
                                          <p:val>
                                            <p:strVal val="#ppt_x"/>
                                          </p:val>
                                        </p:tav>
                                      </p:tavLst>
                                    </p:anim>
                                    <p:anim calcmode="lin" valueType="num">
                                      <p:cBhvr additive="base">
                                        <p:cTn id="8" dur="500" fill="hold"/>
                                        <p:tgtEl>
                                          <p:spTgt spid="819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194"/>
                                        </p:tgtEl>
                                        <p:attrNameLst>
                                          <p:attrName>style.visibility</p:attrName>
                                        </p:attrNameLst>
                                      </p:cBhvr>
                                      <p:to>
                                        <p:strVal val="visible"/>
                                      </p:to>
                                    </p:set>
                                    <p:anim calcmode="lin" valueType="num">
                                      <p:cBhvr additive="base">
                                        <p:cTn id="11" dur="500" fill="hold"/>
                                        <p:tgtEl>
                                          <p:spTgt spid="8194"/>
                                        </p:tgtEl>
                                        <p:attrNameLst>
                                          <p:attrName>ppt_x</p:attrName>
                                        </p:attrNameLst>
                                      </p:cBhvr>
                                      <p:tavLst>
                                        <p:tav tm="0">
                                          <p:val>
                                            <p:strVal val="#ppt_x"/>
                                          </p:val>
                                        </p:tav>
                                        <p:tav tm="100000">
                                          <p:val>
                                            <p:strVal val="#ppt_x"/>
                                          </p:val>
                                        </p:tav>
                                      </p:tavLst>
                                    </p:anim>
                                    <p:anim calcmode="lin" valueType="num">
                                      <p:cBhvr additive="base">
                                        <p:cTn id="12" dur="500" fill="hold"/>
                                        <p:tgtEl>
                                          <p:spTgt spid="819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198"/>
                                        </p:tgtEl>
                                        <p:attrNameLst>
                                          <p:attrName>style.visibility</p:attrName>
                                        </p:attrNameLst>
                                      </p:cBhvr>
                                      <p:to>
                                        <p:strVal val="visible"/>
                                      </p:to>
                                    </p:set>
                                    <p:anim calcmode="lin" valueType="num">
                                      <p:cBhvr additive="base">
                                        <p:cTn id="17" dur="500" fill="hold"/>
                                        <p:tgtEl>
                                          <p:spTgt spid="8198"/>
                                        </p:tgtEl>
                                        <p:attrNameLst>
                                          <p:attrName>ppt_x</p:attrName>
                                        </p:attrNameLst>
                                      </p:cBhvr>
                                      <p:tavLst>
                                        <p:tav tm="0">
                                          <p:val>
                                            <p:strVal val="#ppt_x"/>
                                          </p:val>
                                        </p:tav>
                                        <p:tav tm="100000">
                                          <p:val>
                                            <p:strVal val="#ppt_x"/>
                                          </p:val>
                                        </p:tav>
                                      </p:tavLst>
                                    </p:anim>
                                    <p:anim calcmode="lin" valueType="num">
                                      <p:cBhvr additive="base">
                                        <p:cTn id="18" dur="500" fill="hold"/>
                                        <p:tgtEl>
                                          <p:spTgt spid="8198"/>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8195"/>
                                        </p:tgtEl>
                                        <p:attrNameLst>
                                          <p:attrName>style.visibility</p:attrName>
                                        </p:attrNameLst>
                                      </p:cBhvr>
                                      <p:to>
                                        <p:strVal val="visible"/>
                                      </p:to>
                                    </p:set>
                                    <p:anim calcmode="lin" valueType="num">
                                      <p:cBhvr additive="base">
                                        <p:cTn id="21" dur="500" fill="hold"/>
                                        <p:tgtEl>
                                          <p:spTgt spid="8195"/>
                                        </p:tgtEl>
                                        <p:attrNameLst>
                                          <p:attrName>ppt_x</p:attrName>
                                        </p:attrNameLst>
                                      </p:cBhvr>
                                      <p:tavLst>
                                        <p:tav tm="0">
                                          <p:val>
                                            <p:strVal val="#ppt_x"/>
                                          </p:val>
                                        </p:tav>
                                        <p:tav tm="100000">
                                          <p:val>
                                            <p:strVal val="#ppt_x"/>
                                          </p:val>
                                        </p:tav>
                                      </p:tavLst>
                                    </p:anim>
                                    <p:anim calcmode="lin" valueType="num">
                                      <p:cBhvr additive="base">
                                        <p:cTn id="22" dur="500" fill="hold"/>
                                        <p:tgtEl>
                                          <p:spTgt spid="819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7" grpId="0" bldLvl="0" animBg="1"/>
      <p:bldP spid="8194" grpId="0"/>
      <p:bldP spid="8198" grpId="0" bldLvl="0" animBg="1"/>
      <p:bldP spid="8195" grpId="0"/>
      <p:bldP spid="8198" grpId="1" animBg="1"/>
      <p:bldP spid="8195"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3989705" y="872490"/>
            <a:ext cx="7898765" cy="3415030"/>
          </a:xfrm>
          <a:prstGeom prst="rect">
            <a:avLst/>
          </a:prstGeom>
          <a:noFill/>
        </p:spPr>
        <p:txBody>
          <a:bodyPr wrap="square" rtlCol="0" anchor="t">
            <a:spAutoFit/>
          </a:bodyPr>
          <a:p>
            <a:r>
              <a:rPr lang="en-US" altLang="zh-CN" sz="2400">
                <a:latin typeface="华文新魏" panose="02010800040101010101" pitchFamily="2" charset="-122"/>
                <a:ea typeface="华文新魏" panose="02010800040101010101" pitchFamily="2" charset="-122"/>
                <a:cs typeface="华文新魏" panose="02010800040101010101" pitchFamily="2" charset="-122"/>
              </a:rPr>
              <a:t>    </a:t>
            </a:r>
            <a:r>
              <a:rPr lang="zh-CN" altLang="en-US" sz="2400">
                <a:latin typeface="华文新魏" panose="02010800040101010101" pitchFamily="2" charset="-122"/>
                <a:ea typeface="华文新魏" panose="02010800040101010101" pitchFamily="2" charset="-122"/>
                <a:cs typeface="华文新魏" panose="02010800040101010101" pitchFamily="2" charset="-122"/>
              </a:rPr>
              <a:t>1966年5月16日 召开的中共中央政治局扩大会议通过了《五一六通知》。通知指出“混进党里、政府里、军队里和各种文化界的资产阶级代表人物，是一批反革命的修正主义分子，一旦时机成熟</a:t>
            </a:r>
            <a:r>
              <a:rPr lang="en-US" altLang="zh-CN" sz="2400">
                <a:latin typeface="华文新魏" panose="02010800040101010101" pitchFamily="2" charset="-122"/>
                <a:ea typeface="华文新魏" panose="02010800040101010101" pitchFamily="2" charset="-122"/>
                <a:cs typeface="华文新魏" panose="02010800040101010101" pitchFamily="2" charset="-122"/>
              </a:rPr>
              <a:t>,</a:t>
            </a:r>
            <a:r>
              <a:rPr lang="zh-CN" altLang="en-US" sz="2400">
                <a:latin typeface="华文新魏" panose="02010800040101010101" pitchFamily="2" charset="-122"/>
                <a:ea typeface="华文新魏" panose="02010800040101010101" pitchFamily="2" charset="-122"/>
                <a:cs typeface="华文新魏" panose="02010800040101010101" pitchFamily="2" charset="-122"/>
              </a:rPr>
              <a:t>他们就会要夺取政权，由无产</a:t>
            </a:r>
            <a:endParaRPr lang="zh-CN" altLang="en-US" sz="2400">
              <a:latin typeface="华文新魏" panose="02010800040101010101" pitchFamily="2" charset="-122"/>
              <a:ea typeface="华文新魏" panose="02010800040101010101" pitchFamily="2" charset="-122"/>
              <a:cs typeface="华文新魏" panose="02010800040101010101" pitchFamily="2" charset="-122"/>
            </a:endParaRPr>
          </a:p>
          <a:p>
            <a:r>
              <a:rPr lang="zh-CN" altLang="en-US" sz="2400">
                <a:latin typeface="华文新魏" panose="02010800040101010101" pitchFamily="2" charset="-122"/>
                <a:ea typeface="华文新魏" panose="02010800040101010101" pitchFamily="2" charset="-122"/>
                <a:cs typeface="华文新魏" panose="02010800040101010101" pitchFamily="2" charset="-122"/>
              </a:rPr>
              <a:t>阶级专政变为资成阶级专政。”“高举无产阶级文化革命的大旗，夺取他们在这些文化领域中的领导权”“对于资产阶级斗争问题要年年讲、天天讲，号召千万不要忘记阶级斗争”。</a:t>
            </a:r>
            <a:endParaRPr lang="zh-CN" altLang="en-US" sz="2400">
              <a:latin typeface="华文新魏" panose="02010800040101010101" pitchFamily="2" charset="-122"/>
              <a:ea typeface="华文新魏" panose="02010800040101010101" pitchFamily="2" charset="-122"/>
              <a:cs typeface="华文新魏" panose="02010800040101010101" pitchFamily="2" charset="-122"/>
            </a:endParaRPr>
          </a:p>
          <a:p>
            <a:endParaRPr lang="en-US" altLang="zh-CN" sz="2400">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4" name="椭圆 3"/>
          <p:cNvSpPr/>
          <p:nvPr/>
        </p:nvSpPr>
        <p:spPr>
          <a:xfrm>
            <a:off x="6786880" y="1606550"/>
            <a:ext cx="670560" cy="47180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sp>
        <p:nvSpPr>
          <p:cNvPr id="5" name="椭圆 4"/>
          <p:cNvSpPr/>
          <p:nvPr/>
        </p:nvSpPr>
        <p:spPr>
          <a:xfrm>
            <a:off x="6495415" y="2294890"/>
            <a:ext cx="670560" cy="47180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sp>
        <p:nvSpPr>
          <p:cNvPr id="6" name="椭圆 5"/>
          <p:cNvSpPr/>
          <p:nvPr/>
        </p:nvSpPr>
        <p:spPr>
          <a:xfrm>
            <a:off x="9808845" y="2305685"/>
            <a:ext cx="670560" cy="47180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sp>
        <p:nvSpPr>
          <p:cNvPr id="7" name="椭圆 6"/>
          <p:cNvSpPr/>
          <p:nvPr/>
        </p:nvSpPr>
        <p:spPr>
          <a:xfrm>
            <a:off x="4396105" y="3058795"/>
            <a:ext cx="670560" cy="47180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sp>
        <p:nvSpPr>
          <p:cNvPr id="8" name="椭圆 7"/>
          <p:cNvSpPr/>
          <p:nvPr/>
        </p:nvSpPr>
        <p:spPr>
          <a:xfrm>
            <a:off x="4066540" y="2305685"/>
            <a:ext cx="670560" cy="47180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sp>
        <p:nvSpPr>
          <p:cNvPr id="9" name="椭圆 8"/>
          <p:cNvSpPr/>
          <p:nvPr/>
        </p:nvSpPr>
        <p:spPr>
          <a:xfrm>
            <a:off x="11064875" y="3058795"/>
            <a:ext cx="670560" cy="47180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sp>
        <p:nvSpPr>
          <p:cNvPr id="10" name="文本框 9"/>
          <p:cNvSpPr txBox="1"/>
          <p:nvPr/>
        </p:nvSpPr>
        <p:spPr>
          <a:xfrm>
            <a:off x="5622925" y="4154805"/>
            <a:ext cx="4632960" cy="645160"/>
          </a:xfrm>
          <a:prstGeom prst="rect">
            <a:avLst/>
          </a:prstGeom>
          <a:noFill/>
        </p:spPr>
        <p:txBody>
          <a:bodyPr wrap="square" rtlCol="0">
            <a:spAutoFit/>
          </a:bodyPr>
          <a:p>
            <a:r>
              <a:rPr lang="zh-CN" altLang="en-US" sz="3600"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“以阶级斗争为纲</a:t>
            </a:r>
            <a:r>
              <a:rPr lang="en-US" altLang="zh-CN" sz="3600"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endParaRPr lang="en-US" altLang="zh-CN" sz="3600" b="1">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11" name="任意多边形 10"/>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任意多边形 11"/>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文本框 51"/>
          <p:cNvSpPr txBox="1"/>
          <p:nvPr/>
        </p:nvSpPr>
        <p:spPr>
          <a:xfrm>
            <a:off x="4020820" y="107950"/>
            <a:ext cx="446087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大雪压青松</a:t>
            </a:r>
            <a:endParaRPr lang="zh-CN" altLang="en-US" sz="4000" dirty="0">
              <a:solidFill>
                <a:schemeClr val="bg1"/>
              </a:solidFill>
            </a:endParaRPr>
          </a:p>
        </p:txBody>
      </p:sp>
      <p:pic>
        <p:nvPicPr>
          <p:cNvPr id="13" name="图片 12" descr="3"/>
          <p:cNvPicPr>
            <a:picLocks noChangeAspect="1"/>
          </p:cNvPicPr>
          <p:nvPr/>
        </p:nvPicPr>
        <p:blipFill>
          <a:blip r:embed="rId1"/>
          <a:stretch>
            <a:fillRect/>
          </a:stretch>
        </p:blipFill>
        <p:spPr>
          <a:xfrm>
            <a:off x="202565" y="707390"/>
            <a:ext cx="3787140" cy="5648960"/>
          </a:xfrm>
          <a:prstGeom prst="rect">
            <a:avLst/>
          </a:prstGeom>
        </p:spPr>
      </p:pic>
      <p:sp>
        <p:nvSpPr>
          <p:cNvPr id="15" name="文本框 14"/>
          <p:cNvSpPr txBox="1"/>
          <p:nvPr/>
        </p:nvSpPr>
        <p:spPr>
          <a:xfrm>
            <a:off x="1077595" y="6356350"/>
            <a:ext cx="1846580" cy="398780"/>
          </a:xfrm>
          <a:prstGeom prst="rect">
            <a:avLst/>
          </a:prstGeom>
          <a:noFill/>
        </p:spPr>
        <p:txBody>
          <a:bodyPr wrap="none" rtlCol="0">
            <a:spAutoFit/>
          </a:bodyPr>
          <a:p>
            <a:r>
              <a:rPr lang="en-US" altLang="zh-CN" sz="2000" b="1">
                <a:solidFill>
                  <a:schemeClr val="accent2"/>
                </a:solidFill>
                <a:latin typeface="幼圆" panose="02010509060101010101" charset="-122"/>
                <a:ea typeface="幼圆" panose="02010509060101010101" charset="-122"/>
                <a:cs typeface="幼圆" panose="02010509060101010101" charset="-122"/>
              </a:rPr>
              <a:t>1966</a:t>
            </a:r>
            <a:r>
              <a:rPr lang="zh-CN" altLang="en-US" sz="2000" b="1">
                <a:solidFill>
                  <a:schemeClr val="accent2"/>
                </a:solidFill>
                <a:latin typeface="幼圆" panose="02010509060101010101" charset="-122"/>
                <a:ea typeface="幼圆" panose="02010509060101010101" charset="-122"/>
                <a:cs typeface="幼圆" panose="02010509060101010101" charset="-122"/>
              </a:rPr>
              <a:t>年</a:t>
            </a:r>
            <a:r>
              <a:rPr lang="en-US" altLang="zh-CN" sz="2000" b="1">
                <a:solidFill>
                  <a:schemeClr val="accent2"/>
                </a:solidFill>
                <a:latin typeface="幼圆" panose="02010509060101010101" charset="-122"/>
                <a:ea typeface="幼圆" panose="02010509060101010101" charset="-122"/>
                <a:cs typeface="幼圆" panose="02010509060101010101" charset="-122"/>
              </a:rPr>
              <a:t>5</a:t>
            </a:r>
            <a:r>
              <a:rPr lang="zh-CN" altLang="en-US" sz="2000" b="1">
                <a:solidFill>
                  <a:schemeClr val="accent2"/>
                </a:solidFill>
                <a:latin typeface="幼圆" panose="02010509060101010101" charset="-122"/>
                <a:ea typeface="幼圆" panose="02010509060101010101" charset="-122"/>
                <a:cs typeface="幼圆" panose="02010509060101010101" charset="-122"/>
              </a:rPr>
              <a:t>月</a:t>
            </a:r>
            <a:r>
              <a:rPr lang="en-US" altLang="zh-CN" sz="2000" b="1">
                <a:solidFill>
                  <a:schemeClr val="accent2"/>
                </a:solidFill>
                <a:latin typeface="幼圆" panose="02010509060101010101" charset="-122"/>
                <a:ea typeface="幼圆" panose="02010509060101010101" charset="-122"/>
                <a:cs typeface="幼圆" panose="02010509060101010101" charset="-122"/>
              </a:rPr>
              <a:t>17</a:t>
            </a:r>
            <a:r>
              <a:rPr lang="zh-CN" altLang="en-US" sz="2000" b="1">
                <a:solidFill>
                  <a:schemeClr val="accent2"/>
                </a:solidFill>
                <a:latin typeface="幼圆" panose="02010509060101010101" charset="-122"/>
                <a:ea typeface="幼圆" panose="02010509060101010101" charset="-122"/>
                <a:cs typeface="幼圆" panose="02010509060101010101" charset="-122"/>
              </a:rPr>
              <a:t>日</a:t>
            </a:r>
            <a:endParaRPr lang="zh-CN" altLang="en-US" sz="2000" b="1">
              <a:solidFill>
                <a:schemeClr val="accent2"/>
              </a:solidFill>
              <a:latin typeface="幼圆" panose="02010509060101010101" charset="-122"/>
              <a:ea typeface="幼圆" panose="02010509060101010101" charset="-122"/>
              <a:cs typeface="幼圆" panose="02010509060101010101" charset="-122"/>
            </a:endParaRPr>
          </a:p>
        </p:txBody>
      </p:sp>
      <p:sp>
        <p:nvSpPr>
          <p:cNvPr id="2" name="文本框 1"/>
          <p:cNvSpPr txBox="1"/>
          <p:nvPr/>
        </p:nvSpPr>
        <p:spPr>
          <a:xfrm>
            <a:off x="4906645" y="5441315"/>
            <a:ext cx="6065520" cy="706755"/>
          </a:xfrm>
          <a:prstGeom prst="rect">
            <a:avLst/>
          </a:prstGeom>
          <a:noFill/>
        </p:spPr>
        <p:txBody>
          <a:bodyPr wrap="none" rtlCol="0">
            <a:spAutoFit/>
          </a:bodyPr>
          <a:p>
            <a:r>
              <a:rPr lang="en-US" altLang="zh-CN" sz="4000" b="1">
                <a:solidFill>
                  <a:srgbClr val="FF0000"/>
                </a:solidFill>
                <a:latin typeface="宋体" panose="02010600030101010101" pitchFamily="2" charset="-122"/>
                <a:ea typeface="宋体" panose="02010600030101010101" pitchFamily="2" charset="-122"/>
                <a:cs typeface="宋体" panose="02010600030101010101" pitchFamily="2" charset="-122"/>
              </a:rPr>
              <a:t>1966——1976 </a:t>
            </a:r>
            <a:r>
              <a:rPr lang="zh-CN" altLang="zh-CN" sz="4000" b="1">
                <a:solidFill>
                  <a:srgbClr val="FF0000"/>
                </a:solidFill>
                <a:latin typeface="宋体" panose="02010600030101010101" pitchFamily="2" charset="-122"/>
                <a:ea typeface="宋体" panose="02010600030101010101" pitchFamily="2" charset="-122"/>
                <a:cs typeface="宋体" panose="02010600030101010101" pitchFamily="2" charset="-122"/>
              </a:rPr>
              <a:t>文化大革命</a:t>
            </a:r>
            <a:endParaRPr lang="zh-CN" altLang="zh-CN" sz="4000" b="1">
              <a:solidFill>
                <a:srgbClr val="FF0000"/>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2"/>
                                        </p:tgtEl>
                                        <p:attrNameLst>
                                          <p:attrName>style.visibility</p:attrName>
                                        </p:attrNameLst>
                                      </p:cBhvr>
                                      <p:to>
                                        <p:strVal val="visible"/>
                                      </p:to>
                                    </p:set>
                                    <p:anim calcmode="lin" valueType="num">
                                      <p:cBhvr additive="base">
                                        <p:cTn id="39" dur="500" fill="hold"/>
                                        <p:tgtEl>
                                          <p:spTgt spid="2"/>
                                        </p:tgtEl>
                                        <p:attrNameLst>
                                          <p:attrName>ppt_x</p:attrName>
                                        </p:attrNameLst>
                                      </p:cBhvr>
                                      <p:tavLst>
                                        <p:tav tm="0">
                                          <p:val>
                                            <p:strVal val="#ppt_x"/>
                                          </p:val>
                                        </p:tav>
                                        <p:tav tm="100000">
                                          <p:val>
                                            <p:strVal val="#ppt_x"/>
                                          </p:val>
                                        </p:tav>
                                      </p:tavLst>
                                    </p:anim>
                                    <p:anim calcmode="lin" valueType="num">
                                      <p:cBhvr additive="base">
                                        <p:cTn id="4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8" grpId="0" animBg="1"/>
      <p:bldP spid="7" grpId="0" animBg="1"/>
      <p:bldP spid="5" grpId="0" animBg="1"/>
      <p:bldP spid="9" grpId="0" animBg="1"/>
      <p:bldP spid="6" grpId="1" animBg="1"/>
      <p:bldP spid="4" grpId="1" animBg="1"/>
      <p:bldP spid="8" grpId="1" animBg="1"/>
      <p:bldP spid="7" grpId="1" animBg="1"/>
      <p:bldP spid="5" grpId="1" animBg="1"/>
      <p:bldP spid="9" grpId="1" animBg="1"/>
      <p:bldP spid="10" grpId="0"/>
      <p:bldP spid="10" grpId="1"/>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0726" name="图片 16" descr="张春桥"/>
          <p:cNvPicPr preferRelativeResize="0">
            <a:picLocks noChangeAspect="1"/>
          </p:cNvPicPr>
          <p:nvPr/>
        </p:nvPicPr>
        <p:blipFill>
          <a:blip r:embed="rId1"/>
          <a:srcRect t="13016" r="7268"/>
          <a:stretch>
            <a:fillRect/>
          </a:stretch>
        </p:blipFill>
        <p:spPr>
          <a:xfrm>
            <a:off x="8915400" y="3418417"/>
            <a:ext cx="1921933" cy="2332567"/>
          </a:xfrm>
          <a:prstGeom prst="rect">
            <a:avLst/>
          </a:prstGeom>
          <a:gradFill rotWithShape="1">
            <a:gsLst>
              <a:gs pos="0">
                <a:srgbClr val="471800"/>
              </a:gs>
              <a:gs pos="50000">
                <a:srgbClr val="993300"/>
              </a:gs>
              <a:gs pos="100000">
                <a:srgbClr val="471800"/>
              </a:gs>
            </a:gsLst>
            <a:lin ang="5400000" scaled="1"/>
            <a:tileRect/>
          </a:gradFill>
          <a:ln w="9525" cap="flat" cmpd="sng">
            <a:solidFill>
              <a:schemeClr val="tx1"/>
            </a:solidFill>
            <a:prstDash val="solid"/>
            <a:miter/>
            <a:headEnd type="none" w="med" len="med"/>
            <a:tailEnd type="none" w="med" len="med"/>
          </a:ln>
        </p:spPr>
      </p:pic>
      <p:pic>
        <p:nvPicPr>
          <p:cNvPr id="30727" name="图片 19" descr="毛泽东逝世后，江青在毛泽东住地游泳池院内留影"/>
          <p:cNvPicPr>
            <a:picLocks noChangeAspect="1"/>
          </p:cNvPicPr>
          <p:nvPr/>
        </p:nvPicPr>
        <p:blipFill>
          <a:blip r:embed="rId2"/>
          <a:srcRect l="21417" t="7048" r="23097" b="15323"/>
          <a:stretch>
            <a:fillRect/>
          </a:stretch>
        </p:blipFill>
        <p:spPr>
          <a:xfrm>
            <a:off x="827617" y="3456517"/>
            <a:ext cx="2021416" cy="2294467"/>
          </a:xfrm>
          <a:prstGeom prst="rect">
            <a:avLst/>
          </a:prstGeom>
          <a:gradFill rotWithShape="1">
            <a:gsLst>
              <a:gs pos="0">
                <a:srgbClr val="471800"/>
              </a:gs>
              <a:gs pos="50000">
                <a:srgbClr val="993300"/>
              </a:gs>
              <a:gs pos="100000">
                <a:srgbClr val="471800"/>
              </a:gs>
            </a:gsLst>
            <a:lin ang="5400000" scaled="1"/>
            <a:tileRect/>
          </a:gradFill>
          <a:ln w="9525" cap="flat" cmpd="sng">
            <a:solidFill>
              <a:schemeClr val="tx1"/>
            </a:solidFill>
            <a:prstDash val="solid"/>
            <a:miter/>
            <a:headEnd type="none" w="med" len="med"/>
            <a:tailEnd type="none" w="med" len="med"/>
          </a:ln>
        </p:spPr>
      </p:pic>
      <p:sp>
        <p:nvSpPr>
          <p:cNvPr id="21" name="文本框 20"/>
          <p:cNvSpPr txBox="1"/>
          <p:nvPr/>
        </p:nvSpPr>
        <p:spPr>
          <a:xfrm>
            <a:off x="1403351" y="5750984"/>
            <a:ext cx="1077384" cy="513485"/>
          </a:xfrm>
          <a:prstGeom prst="roundRect">
            <a:avLst/>
          </a:prstGeom>
          <a:solidFill>
            <a:schemeClr val="bg1">
              <a:lumMod val="95000"/>
            </a:schemeClr>
          </a:solidFill>
          <a:effectLst>
            <a:outerShdw blurRad="63500" sx="102000" sy="102000" algn="ctr" rotWithShape="0">
              <a:prstClr val="black">
                <a:alpha val="40000"/>
              </a:prstClr>
            </a:outerShdw>
          </a:effectLst>
        </p:spPr>
        <p:txBody>
          <a:bodyPr>
            <a:spAutoFit/>
          </a:bodyPr>
          <a:lstStyle/>
          <a:p>
            <a:pPr marR="0" algn="ctr" defTabSz="914400">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江青</a:t>
            </a:r>
            <a:endParaRPr kumimoji="0" lang="zh-CN" altLang="en-US" sz="2400" kern="1200" cap="none" spc="0" normalizeH="0" baseline="0" noProof="0" dirty="0">
              <a:latin typeface="黑体" panose="02010609060101010101" charset="-122"/>
              <a:ea typeface="黑体" panose="02010609060101010101" charset="-122"/>
              <a:cs typeface="+mn-cs"/>
            </a:endParaRPr>
          </a:p>
        </p:txBody>
      </p:sp>
      <p:sp>
        <p:nvSpPr>
          <p:cNvPr id="23" name="文本框 22"/>
          <p:cNvSpPr txBox="1"/>
          <p:nvPr/>
        </p:nvSpPr>
        <p:spPr>
          <a:xfrm>
            <a:off x="9160933" y="5750984"/>
            <a:ext cx="1358900" cy="513485"/>
          </a:xfrm>
          <a:prstGeom prst="roundRect">
            <a:avLst/>
          </a:prstGeom>
          <a:solidFill>
            <a:schemeClr val="bg1">
              <a:lumMod val="95000"/>
            </a:schemeClr>
          </a:solidFill>
          <a:effectLst>
            <a:outerShdw blurRad="63500" sx="102000" sy="102000" algn="ctr" rotWithShape="0">
              <a:prstClr val="black">
                <a:alpha val="40000"/>
              </a:prstClr>
            </a:outerShdw>
          </a:effectLst>
        </p:spPr>
        <p:txBody>
          <a:bodyPr>
            <a:spAutoFit/>
          </a:bodyPr>
          <a:lstStyle/>
          <a:p>
            <a:pPr marR="0" algn="ctr" defTabSz="914400">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张春桥</a:t>
            </a:r>
            <a:endParaRPr kumimoji="0" lang="zh-CN" altLang="en-US" sz="2400" kern="1200" cap="none" spc="0" normalizeH="0" baseline="0" noProof="0" dirty="0">
              <a:latin typeface="黑体" panose="02010609060101010101" charset="-122"/>
              <a:ea typeface="黑体" panose="02010609060101010101" charset="-122"/>
              <a:cs typeface="+mn-cs"/>
            </a:endParaRPr>
          </a:p>
        </p:txBody>
      </p:sp>
      <p:pic>
        <p:nvPicPr>
          <p:cNvPr id="30730" name="图片 1"/>
          <p:cNvPicPr>
            <a:picLocks noChangeAspect="1"/>
          </p:cNvPicPr>
          <p:nvPr/>
        </p:nvPicPr>
        <p:blipFill>
          <a:blip r:embed="rId3"/>
          <a:stretch>
            <a:fillRect/>
          </a:stretch>
        </p:blipFill>
        <p:spPr>
          <a:xfrm>
            <a:off x="3685117" y="3420533"/>
            <a:ext cx="1824567" cy="2294467"/>
          </a:xfrm>
          <a:prstGeom prst="rect">
            <a:avLst/>
          </a:prstGeom>
          <a:noFill/>
          <a:ln w="9525" cap="flat" cmpd="sng">
            <a:solidFill>
              <a:schemeClr val="tx1"/>
            </a:solidFill>
            <a:prstDash val="solid"/>
            <a:miter/>
            <a:headEnd type="none" w="med" len="med"/>
            <a:tailEnd type="none" w="med" len="med"/>
          </a:ln>
        </p:spPr>
      </p:pic>
      <p:sp>
        <p:nvSpPr>
          <p:cNvPr id="26" name="文本框 25"/>
          <p:cNvSpPr txBox="1"/>
          <p:nvPr/>
        </p:nvSpPr>
        <p:spPr>
          <a:xfrm>
            <a:off x="3977217" y="5757333"/>
            <a:ext cx="1301751" cy="513485"/>
          </a:xfrm>
          <a:prstGeom prst="roundRect">
            <a:avLst/>
          </a:prstGeom>
          <a:solidFill>
            <a:schemeClr val="bg1">
              <a:lumMod val="95000"/>
            </a:schemeClr>
          </a:solidFill>
          <a:effectLst>
            <a:outerShdw blurRad="63500" sx="102000" sy="102000" algn="ctr" rotWithShape="0">
              <a:prstClr val="black">
                <a:alpha val="40000"/>
              </a:prstClr>
            </a:outerShdw>
          </a:effectLst>
        </p:spPr>
        <p:txBody>
          <a:bodyPr>
            <a:spAutoFit/>
          </a:bodyPr>
          <a:lstStyle/>
          <a:p>
            <a:pPr marR="0" algn="ctr" defTabSz="914400">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陈伯达</a:t>
            </a:r>
            <a:endParaRPr kumimoji="0" lang="zh-CN" altLang="en-US" sz="2400" kern="1200" cap="none" spc="0" normalizeH="0" baseline="0" noProof="0" dirty="0">
              <a:latin typeface="黑体" panose="02010609060101010101" charset="-122"/>
              <a:ea typeface="黑体" panose="02010609060101010101" charset="-122"/>
              <a:cs typeface="+mn-cs"/>
            </a:endParaRPr>
          </a:p>
        </p:txBody>
      </p:sp>
      <p:pic>
        <p:nvPicPr>
          <p:cNvPr id="30732" name="图片 3"/>
          <p:cNvPicPr>
            <a:picLocks noChangeAspect="1"/>
          </p:cNvPicPr>
          <p:nvPr/>
        </p:nvPicPr>
        <p:blipFill>
          <a:blip r:embed="rId4"/>
          <a:stretch>
            <a:fillRect/>
          </a:stretch>
        </p:blipFill>
        <p:spPr>
          <a:xfrm>
            <a:off x="6195484" y="3418417"/>
            <a:ext cx="1852083" cy="2313516"/>
          </a:xfrm>
          <a:prstGeom prst="rect">
            <a:avLst/>
          </a:prstGeom>
          <a:noFill/>
          <a:ln w="9525" cap="flat" cmpd="sng">
            <a:solidFill>
              <a:schemeClr val="tx1"/>
            </a:solidFill>
            <a:prstDash val="solid"/>
            <a:miter/>
            <a:headEnd type="none" w="med" len="med"/>
            <a:tailEnd type="none" w="med" len="med"/>
          </a:ln>
        </p:spPr>
      </p:pic>
      <p:sp>
        <p:nvSpPr>
          <p:cNvPr id="28" name="文本框 27"/>
          <p:cNvSpPr txBox="1"/>
          <p:nvPr/>
        </p:nvSpPr>
        <p:spPr>
          <a:xfrm>
            <a:off x="6610351" y="5750984"/>
            <a:ext cx="1210733" cy="513485"/>
          </a:xfrm>
          <a:prstGeom prst="roundRect">
            <a:avLst/>
          </a:prstGeom>
          <a:solidFill>
            <a:schemeClr val="bg1">
              <a:lumMod val="95000"/>
            </a:schemeClr>
          </a:solidFill>
          <a:effectLst>
            <a:outerShdw blurRad="63500" sx="102000" sy="102000" algn="ctr" rotWithShape="0">
              <a:prstClr val="black">
                <a:alpha val="40000"/>
              </a:prstClr>
            </a:outerShdw>
          </a:effectLst>
        </p:spPr>
        <p:txBody>
          <a:bodyPr>
            <a:spAutoFit/>
          </a:bodyPr>
          <a:lstStyle/>
          <a:p>
            <a:pPr marR="0" algn="ctr" defTabSz="914400">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康生</a:t>
            </a:r>
            <a:endParaRPr kumimoji="0" lang="zh-CN" altLang="en-US" sz="2400" kern="1200" cap="none" spc="0" normalizeH="0" baseline="0" noProof="0" dirty="0">
              <a:latin typeface="黑体" panose="02010609060101010101" charset="-122"/>
              <a:ea typeface="黑体" panose="02010609060101010101" charset="-122"/>
              <a:cs typeface="+mn-cs"/>
            </a:endParaRPr>
          </a:p>
        </p:txBody>
      </p:sp>
      <p:sp>
        <p:nvSpPr>
          <p:cNvPr id="3" name="任意多边形 2"/>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任意多边形 5"/>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文本框 3"/>
          <p:cNvSpPr txBox="1"/>
          <p:nvPr/>
        </p:nvSpPr>
        <p:spPr>
          <a:xfrm>
            <a:off x="518160" y="1305560"/>
            <a:ext cx="11155680" cy="1198880"/>
          </a:xfrm>
          <a:prstGeom prst="rect">
            <a:avLst/>
          </a:prstGeom>
          <a:noFill/>
        </p:spPr>
        <p:txBody>
          <a:bodyPr wrap="none" rtlCol="0" anchor="t">
            <a:spAutoFit/>
          </a:bodyPr>
          <a:p>
            <a:r>
              <a:rPr lang="zh-CN" altLang="en-US" sz="3600" noProof="0" dirty="0" smtClean="0">
                <a:ln>
                  <a:noFill/>
                </a:ln>
                <a:solidFill>
                  <a:srgbClr val="000000"/>
                </a:solidFill>
                <a:effectLst/>
                <a:uLnTx/>
                <a:uFillTx/>
                <a:latin typeface="华文新魏" panose="02010800040101010101" pitchFamily="2" charset="-122"/>
                <a:ea typeface="华文新魏" panose="02010800040101010101" pitchFamily="2" charset="-122"/>
                <a:cs typeface="华文新魏" panose="02010800040101010101" pitchFamily="2" charset="-122"/>
                <a:sym typeface="+mn-ea"/>
              </a:rPr>
              <a:t>陈伯达、江青、康生、张春桥等人组织</a:t>
            </a:r>
            <a:r>
              <a:rPr lang="zh-CN" altLang="en-US" sz="3600" noProof="0" dirty="0" smtClean="0">
                <a:ln>
                  <a:noFill/>
                </a:ln>
                <a:solidFill>
                  <a:srgbClr val="FF0000"/>
                </a:solidFill>
                <a:effectLst/>
                <a:uLnTx/>
                <a:uFillTx/>
                <a:latin typeface="华文新魏" panose="02010800040101010101" pitchFamily="2" charset="-122"/>
                <a:ea typeface="华文新魏" panose="02010800040101010101" pitchFamily="2" charset="-122"/>
                <a:cs typeface="华文新魏" panose="02010800040101010101" pitchFamily="2" charset="-122"/>
                <a:sym typeface="+mn-ea"/>
              </a:rPr>
              <a:t>中央文革小组</a:t>
            </a:r>
            <a:r>
              <a:rPr lang="zh-CN" altLang="en-US" sz="3600" noProof="0" dirty="0" smtClean="0">
                <a:ln>
                  <a:noFill/>
                </a:ln>
                <a:solidFill>
                  <a:srgbClr val="000000"/>
                </a:solidFill>
                <a:effectLst/>
                <a:uLnTx/>
                <a:uFillTx/>
                <a:latin typeface="华文新魏" panose="02010800040101010101" pitchFamily="2" charset="-122"/>
                <a:ea typeface="华文新魏" panose="02010800040101010101" pitchFamily="2" charset="-122"/>
                <a:cs typeface="华文新魏" panose="02010800040101010101" pitchFamily="2" charset="-122"/>
                <a:sym typeface="+mn-ea"/>
              </a:rPr>
              <a:t>，</a:t>
            </a:r>
            <a:endParaRPr lang="zh-CN" altLang="en-US" sz="3600" noProof="0" dirty="0" smtClean="0">
              <a:ln>
                <a:noFill/>
              </a:ln>
              <a:solidFill>
                <a:srgbClr val="000000"/>
              </a:solidFill>
              <a:effectLst/>
              <a:uLnTx/>
              <a:uFillTx/>
              <a:latin typeface="华文新魏" panose="02010800040101010101" pitchFamily="2" charset="-122"/>
              <a:ea typeface="华文新魏" panose="02010800040101010101" pitchFamily="2" charset="-122"/>
              <a:cs typeface="华文新魏" panose="02010800040101010101" pitchFamily="2" charset="-122"/>
              <a:sym typeface="+mn-ea"/>
            </a:endParaRPr>
          </a:p>
          <a:p>
            <a:r>
              <a:rPr lang="zh-CN" altLang="en-US" sz="3600" noProof="0" dirty="0" smtClean="0">
                <a:ln>
                  <a:noFill/>
                </a:ln>
                <a:solidFill>
                  <a:srgbClr val="000000"/>
                </a:solidFill>
                <a:effectLst/>
                <a:uLnTx/>
                <a:uFillTx/>
                <a:latin typeface="华文新魏" panose="02010800040101010101" pitchFamily="2" charset="-122"/>
                <a:ea typeface="华文新魏" panose="02010800040101010101" pitchFamily="2" charset="-122"/>
                <a:cs typeface="华文新魏" panose="02010800040101010101" pitchFamily="2" charset="-122"/>
                <a:sym typeface="+mn-ea"/>
              </a:rPr>
              <a:t>他们煽动“打倒一切，全面内战”。</a:t>
            </a:r>
            <a:endParaRPr lang="zh-CN" altLang="en-US" sz="3600"/>
          </a:p>
        </p:txBody>
      </p:sp>
      <p:sp>
        <p:nvSpPr>
          <p:cNvPr id="5" name="文本框 4"/>
          <p:cNvSpPr txBox="1"/>
          <p:nvPr/>
        </p:nvSpPr>
        <p:spPr>
          <a:xfrm>
            <a:off x="4020820" y="107950"/>
            <a:ext cx="446087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大雪压青松</a:t>
            </a:r>
            <a:endParaRPr lang="zh-CN" altLang="en-US" sz="4000" dirty="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内容占位符 115713" descr="0ad34edf947548f78d3a691773bb25b8# #图片框 2313"/>
          <p:cNvPicPr>
            <a:picLocks noChangeAspect="1"/>
          </p:cNvPicPr>
          <p:nvPr/>
        </p:nvPicPr>
        <p:blipFill>
          <a:blip r:embed="rId1"/>
          <a:srcRect b="8849"/>
          <a:stretch>
            <a:fillRect/>
          </a:stretch>
        </p:blipFill>
        <p:spPr>
          <a:xfrm>
            <a:off x="719667" y="2067984"/>
            <a:ext cx="4993217" cy="3420533"/>
          </a:xfrm>
          <a:prstGeom prst="rect">
            <a:avLst/>
          </a:prstGeom>
          <a:ln>
            <a:noFill/>
          </a:ln>
          <a:effectLst>
            <a:outerShdw blurRad="292100" dist="139700" dir="2700000" algn="tl" rotWithShape="0">
              <a:srgbClr val="333333">
                <a:alpha val="65000"/>
              </a:srgbClr>
            </a:outerShdw>
          </a:effectLst>
        </p:spPr>
      </p:pic>
      <p:sp>
        <p:nvSpPr>
          <p:cNvPr id="3" name="文本框 2"/>
          <p:cNvSpPr txBox="1"/>
          <p:nvPr/>
        </p:nvSpPr>
        <p:spPr>
          <a:xfrm>
            <a:off x="1828800" y="5211233"/>
            <a:ext cx="2774951" cy="559306"/>
          </a:xfrm>
          <a:prstGeom prst="roundRect">
            <a:avLst/>
          </a:prstGeom>
          <a:solidFill>
            <a:schemeClr val="bg1">
              <a:lumMod val="95000"/>
            </a:schemeClr>
          </a:solidFill>
          <a:effectLst>
            <a:outerShdw blurRad="63500" sx="102000" sy="102000" algn="ctr" rotWithShape="0">
              <a:prstClr val="black">
                <a:alpha val="40000"/>
              </a:prstClr>
            </a:outerShdw>
          </a:effectLst>
        </p:spPr>
        <p:txBody>
          <a:bodyPr>
            <a:spAutoFit/>
          </a:bodyPr>
          <a:lstStyle/>
          <a:p>
            <a:pPr marR="0" algn="ctr" defTabSz="914400">
              <a:buClrTx/>
              <a:buSzTx/>
              <a:buFontTx/>
              <a:defRPr/>
            </a:pPr>
            <a:r>
              <a:rPr kumimoji="0" lang="zh-CN" altLang="en-US" sz="2665" kern="1200" cap="none" spc="0" normalizeH="0" baseline="0" noProof="0" dirty="0">
                <a:latin typeface="黑体" panose="02010609060101010101" charset="-122"/>
                <a:ea typeface="黑体" panose="02010609060101010101" charset="-122"/>
                <a:cs typeface="+mn-cs"/>
              </a:rPr>
              <a:t>林彪反革命集团</a:t>
            </a:r>
            <a:endParaRPr kumimoji="0" lang="zh-CN" altLang="en-US" sz="2665" kern="1200" cap="none" spc="0" normalizeH="0" baseline="0" noProof="0" dirty="0">
              <a:latin typeface="黑体" panose="02010609060101010101" charset="-122"/>
              <a:ea typeface="黑体" panose="02010609060101010101" charset="-122"/>
              <a:cs typeface="+mn-cs"/>
            </a:endParaRPr>
          </a:p>
        </p:txBody>
      </p:sp>
      <p:pic>
        <p:nvPicPr>
          <p:cNvPr id="4" name="图片 3" descr="张春桥"/>
          <p:cNvPicPr preferRelativeResize="0">
            <a:picLocks noChangeAspect="1"/>
          </p:cNvPicPr>
          <p:nvPr/>
        </p:nvPicPr>
        <p:blipFill>
          <a:blip r:embed="rId2"/>
          <a:srcRect t="13016" r="7268"/>
          <a:stretch>
            <a:fillRect/>
          </a:stretch>
        </p:blipFill>
        <p:spPr>
          <a:xfrm>
            <a:off x="6288617" y="4055533"/>
            <a:ext cx="1989667" cy="2296584"/>
          </a:xfrm>
          <a:prstGeom prst="rect">
            <a:avLst/>
          </a:prstGeom>
          <a:ln>
            <a:noFill/>
          </a:ln>
          <a:effectLst>
            <a:outerShdw blurRad="292100" dist="139700" dir="2700000" algn="tl" rotWithShape="0">
              <a:srgbClr val="333333">
                <a:alpha val="65000"/>
              </a:srgbClr>
            </a:outerShdw>
          </a:effectLst>
        </p:spPr>
      </p:pic>
      <p:pic>
        <p:nvPicPr>
          <p:cNvPr id="5" name="图片 4" descr="姚文元"/>
          <p:cNvPicPr preferRelativeResize="0">
            <a:picLocks noChangeAspect="1"/>
          </p:cNvPicPr>
          <p:nvPr/>
        </p:nvPicPr>
        <p:blipFill>
          <a:blip r:embed="rId3"/>
          <a:srcRect l="15506" t="21236" r="10178" b="15213"/>
          <a:stretch>
            <a:fillRect/>
          </a:stretch>
        </p:blipFill>
        <p:spPr>
          <a:xfrm>
            <a:off x="8820151" y="4057651"/>
            <a:ext cx="1898651" cy="2300817"/>
          </a:xfrm>
          <a:prstGeom prst="rect">
            <a:avLst/>
          </a:prstGeom>
          <a:ln>
            <a:noFill/>
          </a:ln>
          <a:effectLst>
            <a:outerShdw blurRad="292100" dist="139700" dir="2700000" algn="tl" rotWithShape="0">
              <a:srgbClr val="333333">
                <a:alpha val="65000"/>
              </a:srgbClr>
            </a:outerShdw>
          </a:effectLst>
        </p:spPr>
      </p:pic>
      <p:pic>
        <p:nvPicPr>
          <p:cNvPr id="6" name="图片 5" descr="王洪文"/>
          <p:cNvPicPr preferRelativeResize="0">
            <a:picLocks noChangeAspect="1"/>
          </p:cNvPicPr>
          <p:nvPr/>
        </p:nvPicPr>
        <p:blipFill>
          <a:blip r:embed="rId4"/>
          <a:stretch>
            <a:fillRect/>
          </a:stretch>
        </p:blipFill>
        <p:spPr>
          <a:xfrm>
            <a:off x="8830733" y="1699684"/>
            <a:ext cx="1888067" cy="2252133"/>
          </a:xfrm>
          <a:prstGeom prst="rect">
            <a:avLst/>
          </a:prstGeom>
          <a:ln>
            <a:noFill/>
          </a:ln>
          <a:effectLst>
            <a:outerShdw blurRad="292100" dist="139700" dir="2700000" algn="tl" rotWithShape="0">
              <a:srgbClr val="333333">
                <a:alpha val="65000"/>
              </a:srgbClr>
            </a:outerShdw>
          </a:effectLst>
        </p:spPr>
      </p:pic>
      <p:pic>
        <p:nvPicPr>
          <p:cNvPr id="7" name="图片 6" descr="毛泽东逝世后，江青在毛泽东住地游泳池院内留影"/>
          <p:cNvPicPr>
            <a:picLocks noChangeAspect="1"/>
          </p:cNvPicPr>
          <p:nvPr/>
        </p:nvPicPr>
        <p:blipFill>
          <a:blip r:embed="rId5"/>
          <a:srcRect l="21417" t="7048" r="23097" b="15323"/>
          <a:stretch>
            <a:fillRect/>
          </a:stretch>
        </p:blipFill>
        <p:spPr>
          <a:xfrm>
            <a:off x="6288617" y="1695451"/>
            <a:ext cx="1989667" cy="2260600"/>
          </a:xfrm>
          <a:prstGeom prst="rect">
            <a:avLst/>
          </a:prstGeom>
          <a:ln>
            <a:noFill/>
          </a:ln>
          <a:effectLst>
            <a:outerShdw blurRad="292100" dist="139700" dir="2700000" algn="tl" rotWithShape="0">
              <a:srgbClr val="333333">
                <a:alpha val="65000"/>
              </a:srgbClr>
            </a:outerShdw>
          </a:effectLst>
        </p:spPr>
      </p:pic>
      <p:sp>
        <p:nvSpPr>
          <p:cNvPr id="8" name="文本框 7"/>
          <p:cNvSpPr txBox="1"/>
          <p:nvPr/>
        </p:nvSpPr>
        <p:spPr>
          <a:xfrm>
            <a:off x="6680200" y="3517900"/>
            <a:ext cx="1083733" cy="513485"/>
          </a:xfrm>
          <a:prstGeom prst="roundRect">
            <a:avLst/>
          </a:prstGeom>
          <a:solidFill>
            <a:schemeClr val="bg1">
              <a:lumMod val="95000"/>
            </a:schemeClr>
          </a:solidFill>
          <a:effectLst>
            <a:outerShdw blurRad="63500" sx="102000" sy="102000" algn="ctr" rotWithShape="0">
              <a:prstClr val="black">
                <a:alpha val="40000"/>
              </a:prstClr>
            </a:outerShdw>
          </a:effectLst>
        </p:spPr>
        <p:txBody>
          <a:bodyPr>
            <a:spAutoFit/>
          </a:bodyPr>
          <a:lstStyle/>
          <a:p>
            <a:pPr marR="0" algn="ctr" defTabSz="914400">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江青</a:t>
            </a:r>
            <a:endParaRPr kumimoji="0" lang="zh-CN" altLang="en-US" sz="2400" kern="1200" cap="none" spc="0" normalizeH="0" baseline="0" noProof="0" dirty="0">
              <a:latin typeface="黑体" panose="02010609060101010101" charset="-122"/>
              <a:ea typeface="黑体" panose="02010609060101010101" charset="-122"/>
              <a:cs typeface="+mn-cs"/>
            </a:endParaRPr>
          </a:p>
        </p:txBody>
      </p:sp>
      <p:sp>
        <p:nvSpPr>
          <p:cNvPr id="9" name="文本框 8"/>
          <p:cNvSpPr txBox="1"/>
          <p:nvPr/>
        </p:nvSpPr>
        <p:spPr>
          <a:xfrm>
            <a:off x="9082617" y="3517900"/>
            <a:ext cx="1373717" cy="513485"/>
          </a:xfrm>
          <a:prstGeom prst="roundRect">
            <a:avLst/>
          </a:prstGeom>
          <a:solidFill>
            <a:schemeClr val="bg1">
              <a:lumMod val="95000"/>
            </a:schemeClr>
          </a:solidFill>
          <a:effectLst>
            <a:outerShdw blurRad="63500" sx="102000" sy="102000" algn="ctr" rotWithShape="0">
              <a:prstClr val="black">
                <a:alpha val="40000"/>
              </a:prstClr>
            </a:outerShdw>
          </a:effectLst>
        </p:spPr>
        <p:txBody>
          <a:bodyPr>
            <a:spAutoFit/>
          </a:bodyPr>
          <a:lstStyle/>
          <a:p>
            <a:pPr marR="0" algn="ctr" defTabSz="914400">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王洪文</a:t>
            </a:r>
            <a:endParaRPr kumimoji="0" lang="zh-CN" altLang="en-US" sz="2400" kern="1200" cap="none" spc="0" normalizeH="0" baseline="0" noProof="0" dirty="0">
              <a:latin typeface="黑体" panose="02010609060101010101" charset="-122"/>
              <a:ea typeface="黑体" panose="02010609060101010101" charset="-122"/>
              <a:cs typeface="+mn-cs"/>
            </a:endParaRPr>
          </a:p>
        </p:txBody>
      </p:sp>
      <p:sp>
        <p:nvSpPr>
          <p:cNvPr id="10" name="文本框 9"/>
          <p:cNvSpPr txBox="1"/>
          <p:nvPr/>
        </p:nvSpPr>
        <p:spPr>
          <a:xfrm>
            <a:off x="6684433" y="5949951"/>
            <a:ext cx="1284817" cy="513691"/>
          </a:xfrm>
          <a:prstGeom prst="roundRect">
            <a:avLst/>
          </a:prstGeom>
          <a:solidFill>
            <a:schemeClr val="bg1">
              <a:lumMod val="95000"/>
            </a:schemeClr>
          </a:solidFill>
          <a:effectLst>
            <a:outerShdw blurRad="63500" sx="102000" sy="102000" algn="ctr" rotWithShape="0">
              <a:prstClr val="black">
                <a:alpha val="40000"/>
              </a:prstClr>
            </a:outerShdw>
          </a:effectLst>
        </p:spPr>
        <p:txBody>
          <a:bodyPr>
            <a:spAutoFit/>
          </a:bodyPr>
          <a:lstStyle/>
          <a:p>
            <a:pPr marR="0" algn="ctr" defTabSz="914400">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张春桥</a:t>
            </a:r>
            <a:endParaRPr kumimoji="0" lang="zh-CN" altLang="en-US" sz="2400" kern="1200" cap="none" spc="0" normalizeH="0" baseline="0" noProof="0" dirty="0">
              <a:latin typeface="黑体" panose="02010609060101010101" charset="-122"/>
              <a:ea typeface="黑体" panose="02010609060101010101" charset="-122"/>
              <a:cs typeface="+mn-cs"/>
            </a:endParaRPr>
          </a:p>
        </p:txBody>
      </p:sp>
      <p:sp>
        <p:nvSpPr>
          <p:cNvPr id="11" name="文本框 10"/>
          <p:cNvSpPr txBox="1"/>
          <p:nvPr/>
        </p:nvSpPr>
        <p:spPr>
          <a:xfrm>
            <a:off x="9279467" y="5905500"/>
            <a:ext cx="1276351" cy="513691"/>
          </a:xfrm>
          <a:prstGeom prst="roundRect">
            <a:avLst/>
          </a:prstGeom>
          <a:solidFill>
            <a:schemeClr val="bg1">
              <a:lumMod val="95000"/>
            </a:schemeClr>
          </a:solidFill>
          <a:effectLst>
            <a:outerShdw blurRad="63500" sx="102000" sy="102000" algn="ctr" rotWithShape="0">
              <a:prstClr val="black">
                <a:alpha val="40000"/>
              </a:prstClr>
            </a:outerShdw>
          </a:effectLst>
        </p:spPr>
        <p:txBody>
          <a:bodyPr>
            <a:spAutoFit/>
          </a:bodyPr>
          <a:lstStyle/>
          <a:p>
            <a:pPr marR="0" algn="ctr" defTabSz="914400">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姚文元</a:t>
            </a:r>
            <a:endParaRPr kumimoji="0" lang="zh-CN" altLang="en-US" sz="2400" kern="1200" cap="none" spc="0" normalizeH="0" baseline="0" noProof="0" dirty="0">
              <a:latin typeface="黑体" panose="02010609060101010101" charset="-122"/>
              <a:ea typeface="黑体" panose="02010609060101010101" charset="-122"/>
              <a:cs typeface="+mn-cs"/>
            </a:endParaRPr>
          </a:p>
        </p:txBody>
      </p:sp>
      <p:sp>
        <p:nvSpPr>
          <p:cNvPr id="15" name="文本框 14"/>
          <p:cNvSpPr txBox="1"/>
          <p:nvPr/>
        </p:nvSpPr>
        <p:spPr>
          <a:xfrm>
            <a:off x="10868794" y="2095500"/>
            <a:ext cx="618357" cy="4076700"/>
          </a:xfrm>
          <a:prstGeom prst="roundRect">
            <a:avLst/>
          </a:prstGeom>
          <a:solidFill>
            <a:schemeClr val="bg1">
              <a:lumMod val="95000"/>
            </a:schemeClr>
          </a:solidFill>
          <a:effectLst>
            <a:outerShdw blurRad="63500" sx="102000" sy="102000" algn="ctr" rotWithShape="0">
              <a:prstClr val="black">
                <a:alpha val="40000"/>
              </a:prstClr>
            </a:outerShdw>
          </a:effectLst>
        </p:spPr>
        <p:txBody>
          <a:bodyPr vert="eaVert">
            <a:spAutoFit/>
          </a:bodyPr>
          <a:lstStyle/>
          <a:p>
            <a:pPr marR="0" algn="ctr" defTabSz="914400">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江青反革命集团（四人帮）</a:t>
            </a:r>
            <a:endParaRPr kumimoji="0" lang="zh-CN" altLang="en-US" sz="2400" kern="1200" cap="none" spc="0" normalizeH="0" baseline="0" noProof="0" dirty="0">
              <a:latin typeface="黑体" panose="02010609060101010101" charset="-122"/>
              <a:ea typeface="黑体" panose="02010609060101010101" charset="-122"/>
              <a:cs typeface="+mn-cs"/>
            </a:endParaRPr>
          </a:p>
        </p:txBody>
      </p:sp>
      <p:sp>
        <p:nvSpPr>
          <p:cNvPr id="12" name="任意多边形 11"/>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任意多边形 12"/>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文本框 13"/>
          <p:cNvSpPr txBox="1"/>
          <p:nvPr/>
        </p:nvSpPr>
        <p:spPr>
          <a:xfrm>
            <a:off x="4020820" y="107950"/>
            <a:ext cx="446087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大雪压青松</a:t>
            </a:r>
            <a:endParaRPr lang="zh-CN" altLang="en-US" sz="4000" dirty="0">
              <a:solidFill>
                <a:schemeClr val="bg1"/>
              </a:solidFill>
            </a:endParaRPr>
          </a:p>
        </p:txBody>
      </p:sp>
    </p:spTree>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5" descr="红卫兵捣毁寺庙斗争和尚"/>
          <p:cNvPicPr>
            <a:picLocks noChangeAspect="1" noChangeArrowheads="1"/>
          </p:cNvPicPr>
          <p:nvPr/>
        </p:nvPicPr>
        <p:blipFill>
          <a:blip r:embed="rId1"/>
          <a:srcRect r="25880"/>
          <a:stretch>
            <a:fillRect/>
          </a:stretch>
        </p:blipFill>
        <p:spPr bwMode="auto">
          <a:xfrm>
            <a:off x="8206317" y="3992033"/>
            <a:ext cx="3359151" cy="2296584"/>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4" name="Picture 7" descr="北京东交民巷被改名为“反帝路”"/>
          <p:cNvPicPr>
            <a:picLocks noChangeAspect="1" noChangeArrowheads="1"/>
          </p:cNvPicPr>
          <p:nvPr/>
        </p:nvPicPr>
        <p:blipFill>
          <a:blip r:embed="rId2"/>
          <a:srcRect/>
          <a:stretch>
            <a:fillRect/>
          </a:stretch>
        </p:blipFill>
        <p:spPr bwMode="auto">
          <a:xfrm>
            <a:off x="5086351" y="1358900"/>
            <a:ext cx="2491317" cy="2283884"/>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6" name="Picture 9" descr="捣毁名胜古迹"/>
          <p:cNvPicPr>
            <a:picLocks noChangeAspect="1" noChangeArrowheads="1"/>
          </p:cNvPicPr>
          <p:nvPr/>
        </p:nvPicPr>
        <p:blipFill>
          <a:blip r:embed="rId3"/>
          <a:srcRect/>
          <a:stretch>
            <a:fillRect/>
          </a:stretch>
        </p:blipFill>
        <p:spPr bwMode="auto">
          <a:xfrm>
            <a:off x="275167" y="3975100"/>
            <a:ext cx="3348567" cy="2334684"/>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sp>
        <p:nvSpPr>
          <p:cNvPr id="7" name="Text Box 10"/>
          <p:cNvSpPr txBox="1">
            <a:spLocks noChangeArrowheads="1"/>
          </p:cNvSpPr>
          <p:nvPr/>
        </p:nvSpPr>
        <p:spPr bwMode="auto">
          <a:xfrm>
            <a:off x="1358900" y="5892800"/>
            <a:ext cx="1441451" cy="513485"/>
          </a:xfrm>
          <a:prstGeom prst="roundRect">
            <a:avLst/>
          </a:prstGeom>
          <a:solidFill>
            <a:schemeClr val="accent2">
              <a:lumMod val="20000"/>
              <a:lumOff val="80000"/>
            </a:schemeClr>
          </a:solidFill>
          <a:ln>
            <a:noFill/>
          </a:ln>
          <a:effectLst>
            <a:outerShdw blurRad="63500" sx="102000" sy="102000" algn="ctr" rotWithShape="0">
              <a:prstClr val="black">
                <a:alpha val="40000"/>
              </a:prstClr>
            </a:outerShdw>
          </a:effectLst>
        </p:spPr>
        <p:txBody>
          <a:bodyPr>
            <a:spAutoFit/>
          </a:bodyPr>
          <a:lstStyle/>
          <a:p>
            <a:pPr marR="0" algn="ctr" defTabSz="914400">
              <a:spcBef>
                <a:spcPct val="50000"/>
              </a:spcBef>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毁文物</a:t>
            </a:r>
            <a:endParaRPr kumimoji="0" lang="zh-CN" altLang="en-US" sz="2400" kern="1200" cap="none" spc="0" normalizeH="0" baseline="0" noProof="0" dirty="0">
              <a:latin typeface="黑体" panose="02010609060101010101" charset="-122"/>
              <a:ea typeface="黑体" panose="02010609060101010101" charset="-122"/>
              <a:cs typeface="+mn-cs"/>
            </a:endParaRPr>
          </a:p>
        </p:txBody>
      </p:sp>
      <p:pic>
        <p:nvPicPr>
          <p:cNvPr id="8" name="Picture 11" descr="大批老字号被改名，原有招牌匾额被拆除"/>
          <p:cNvPicPr>
            <a:picLocks noChangeAspect="1" noChangeArrowheads="1"/>
          </p:cNvPicPr>
          <p:nvPr/>
        </p:nvPicPr>
        <p:blipFill>
          <a:blip r:embed="rId4"/>
          <a:srcRect/>
          <a:stretch>
            <a:fillRect/>
          </a:stretch>
        </p:blipFill>
        <p:spPr bwMode="auto">
          <a:xfrm>
            <a:off x="8638117" y="1375833"/>
            <a:ext cx="2254251" cy="2283884"/>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10" name="Picture 13" descr="焚烧古籍字画"/>
          <p:cNvPicPr>
            <a:picLocks noChangeAspect="1" noChangeArrowheads="1"/>
          </p:cNvPicPr>
          <p:nvPr/>
        </p:nvPicPr>
        <p:blipFill>
          <a:blip r:embed="rId5"/>
          <a:srcRect l="14819"/>
          <a:stretch>
            <a:fillRect/>
          </a:stretch>
        </p:blipFill>
        <p:spPr bwMode="auto">
          <a:xfrm>
            <a:off x="4053417" y="3992033"/>
            <a:ext cx="3805767" cy="2296584"/>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11" name="Picture 14" descr="清华大学红卫兵在王府井大街宣传“破四旧”。"/>
          <p:cNvPicPr>
            <a:picLocks noChangeAspect="1" noChangeArrowheads="1"/>
          </p:cNvPicPr>
          <p:nvPr/>
        </p:nvPicPr>
        <p:blipFill>
          <a:blip r:embed="rId6"/>
          <a:srcRect/>
          <a:stretch>
            <a:fillRect/>
          </a:stretch>
        </p:blipFill>
        <p:spPr bwMode="auto">
          <a:xfrm>
            <a:off x="670984" y="1401233"/>
            <a:ext cx="3409951" cy="2271184"/>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sp>
        <p:nvSpPr>
          <p:cNvPr id="14" name="Text Box 17"/>
          <p:cNvSpPr txBox="1">
            <a:spLocks noChangeArrowheads="1"/>
          </p:cNvSpPr>
          <p:nvPr/>
        </p:nvSpPr>
        <p:spPr bwMode="auto">
          <a:xfrm>
            <a:off x="5458884" y="5892800"/>
            <a:ext cx="1344084" cy="513691"/>
          </a:xfrm>
          <a:prstGeom prst="roundRect">
            <a:avLst/>
          </a:prstGeom>
          <a:solidFill>
            <a:schemeClr val="accent2">
              <a:lumMod val="20000"/>
              <a:lumOff val="80000"/>
            </a:schemeClr>
          </a:solidFill>
          <a:ln>
            <a:noFill/>
          </a:ln>
          <a:effectLst>
            <a:outerShdw blurRad="63500" sx="102000" sy="102000" algn="ctr" rotWithShape="0">
              <a:prstClr val="black">
                <a:alpha val="40000"/>
              </a:prstClr>
            </a:outerShdw>
          </a:effectLst>
        </p:spPr>
        <p:txBody>
          <a:bodyPr>
            <a:spAutoFit/>
          </a:bodyPr>
          <a:lstStyle/>
          <a:p>
            <a:pPr marR="0" algn="ctr" defTabSz="914400">
              <a:spcBef>
                <a:spcPct val="50000"/>
              </a:spcBef>
              <a:buClrTx/>
              <a:buSzTx/>
              <a:buFontTx/>
              <a:defRPr/>
            </a:pPr>
            <a:r>
              <a:rPr kumimoji="0" lang="zh-CN" altLang="en-US" sz="2400" kern="1200" cap="none" spc="0" normalizeH="0" baseline="0" noProof="0">
                <a:latin typeface="黑体" panose="02010609060101010101" charset="-122"/>
                <a:ea typeface="黑体" panose="02010609060101010101" charset="-122"/>
                <a:cs typeface="+mn-cs"/>
              </a:rPr>
              <a:t>烧古籍</a:t>
            </a:r>
            <a:endParaRPr kumimoji="0" lang="zh-CN" altLang="en-US" sz="2400" kern="1200" cap="none" spc="0" normalizeH="0" baseline="0" noProof="0">
              <a:latin typeface="黑体" panose="02010609060101010101" charset="-122"/>
              <a:ea typeface="黑体" panose="02010609060101010101" charset="-122"/>
              <a:cs typeface="+mn-cs"/>
            </a:endParaRPr>
          </a:p>
        </p:txBody>
      </p:sp>
      <p:sp>
        <p:nvSpPr>
          <p:cNvPr id="15" name="Text Box 6"/>
          <p:cNvSpPr txBox="1">
            <a:spLocks noChangeArrowheads="1"/>
          </p:cNvSpPr>
          <p:nvPr/>
        </p:nvSpPr>
        <p:spPr bwMode="auto">
          <a:xfrm>
            <a:off x="8638117" y="5892800"/>
            <a:ext cx="2495551" cy="513485"/>
          </a:xfrm>
          <a:prstGeom prst="roundRect">
            <a:avLst/>
          </a:prstGeom>
          <a:solidFill>
            <a:schemeClr val="accent2">
              <a:lumMod val="20000"/>
              <a:lumOff val="80000"/>
            </a:schemeClr>
          </a:solidFill>
          <a:ln>
            <a:noFill/>
          </a:ln>
          <a:effectLst>
            <a:outerShdw blurRad="63500" sx="102000" sy="102000" algn="ctr" rotWithShape="0">
              <a:prstClr val="black">
                <a:alpha val="40000"/>
              </a:prstClr>
            </a:outerShdw>
          </a:effectLst>
        </p:spPr>
        <p:txBody>
          <a:bodyPr>
            <a:spAutoFit/>
          </a:bodyPr>
          <a:lstStyle/>
          <a:p>
            <a:pPr marR="0" algn="ctr" defTabSz="914400">
              <a:spcBef>
                <a:spcPct val="50000"/>
              </a:spcBef>
              <a:buClrTx/>
              <a:buSzTx/>
              <a:buFontTx/>
              <a:defRPr/>
            </a:pPr>
            <a:r>
              <a:rPr kumimoji="0" lang="zh-CN" altLang="en-US" sz="2400" kern="1200" cap="none" spc="0" normalizeH="0" baseline="0" noProof="0">
                <a:latin typeface="黑体" panose="02010609060101010101" charset="-122"/>
                <a:ea typeface="黑体" panose="02010609060101010101" charset="-122"/>
                <a:cs typeface="+mn-cs"/>
              </a:rPr>
              <a:t>拆寺庙</a:t>
            </a:r>
            <a:r>
              <a:rPr kumimoji="0" lang="en-US" altLang="zh-CN" sz="2400" kern="1200" cap="none" spc="0" normalizeH="0" baseline="0" noProof="0">
                <a:latin typeface="黑体" panose="02010609060101010101" charset="-122"/>
                <a:ea typeface="黑体" panose="02010609060101010101" charset="-122"/>
                <a:cs typeface="+mn-cs"/>
              </a:rPr>
              <a:t> </a:t>
            </a:r>
            <a:r>
              <a:rPr kumimoji="0" lang="zh-CN" altLang="en-US" sz="2400" kern="1200" cap="none" spc="0" normalizeH="0" baseline="0" noProof="0">
                <a:latin typeface="黑体" panose="02010609060101010101" charset="-122"/>
                <a:ea typeface="黑体" panose="02010609060101010101" charset="-122"/>
                <a:cs typeface="+mn-cs"/>
              </a:rPr>
              <a:t>斗和尚</a:t>
            </a:r>
            <a:endParaRPr kumimoji="0" lang="zh-CN" altLang="en-US" sz="2400" kern="1200" cap="none" spc="0" normalizeH="0" baseline="0" noProof="0">
              <a:latin typeface="黑体" panose="02010609060101010101" charset="-122"/>
              <a:ea typeface="黑体" panose="02010609060101010101" charset="-122"/>
              <a:cs typeface="+mn-cs"/>
            </a:endParaRPr>
          </a:p>
        </p:txBody>
      </p:sp>
      <p:sp>
        <p:nvSpPr>
          <p:cNvPr id="16" name="Text Box 8"/>
          <p:cNvSpPr txBox="1">
            <a:spLocks noChangeArrowheads="1"/>
          </p:cNvSpPr>
          <p:nvPr/>
        </p:nvSpPr>
        <p:spPr bwMode="auto">
          <a:xfrm>
            <a:off x="5590117" y="3304117"/>
            <a:ext cx="1439333" cy="513691"/>
          </a:xfrm>
          <a:prstGeom prst="roundRect">
            <a:avLst/>
          </a:prstGeom>
          <a:solidFill>
            <a:schemeClr val="accent2">
              <a:lumMod val="20000"/>
              <a:lumOff val="80000"/>
            </a:schemeClr>
          </a:solidFill>
          <a:ln>
            <a:noFill/>
          </a:ln>
          <a:effectLst>
            <a:outerShdw blurRad="63500" sx="102000" sy="102000" algn="ctr" rotWithShape="0">
              <a:prstClr val="black">
                <a:alpha val="40000"/>
              </a:prstClr>
            </a:outerShdw>
          </a:effectLst>
        </p:spPr>
        <p:txBody>
          <a:bodyPr>
            <a:spAutoFit/>
          </a:bodyPr>
          <a:lstStyle/>
          <a:p>
            <a:pPr marR="0" algn="ctr" defTabSz="914400">
              <a:spcBef>
                <a:spcPct val="50000"/>
              </a:spcBef>
              <a:buClrTx/>
              <a:buSzTx/>
              <a:buFontTx/>
              <a:defRPr/>
            </a:pPr>
            <a:r>
              <a:rPr kumimoji="0" lang="zh-CN" altLang="en-US" sz="2400" kern="1200" cap="none" spc="0" normalizeH="0" baseline="0" noProof="0">
                <a:latin typeface="黑体" panose="02010609060101010101" charset="-122"/>
                <a:ea typeface="黑体" panose="02010609060101010101" charset="-122"/>
                <a:cs typeface="+mn-cs"/>
              </a:rPr>
              <a:t>改路名</a:t>
            </a:r>
            <a:endParaRPr kumimoji="0" lang="zh-CN" altLang="en-US" sz="2400" kern="1200" cap="none" spc="0" normalizeH="0" baseline="0" noProof="0">
              <a:latin typeface="黑体" panose="02010609060101010101" charset="-122"/>
              <a:ea typeface="黑体" panose="02010609060101010101" charset="-122"/>
              <a:cs typeface="+mn-cs"/>
            </a:endParaRPr>
          </a:p>
        </p:txBody>
      </p:sp>
      <p:sp>
        <p:nvSpPr>
          <p:cNvPr id="17" name="Text Box 12"/>
          <p:cNvSpPr txBox="1">
            <a:spLocks noChangeArrowheads="1"/>
          </p:cNvSpPr>
          <p:nvPr/>
        </p:nvSpPr>
        <p:spPr bwMode="auto">
          <a:xfrm>
            <a:off x="9044517" y="3295651"/>
            <a:ext cx="1439333" cy="513691"/>
          </a:xfrm>
          <a:prstGeom prst="roundRect">
            <a:avLst/>
          </a:prstGeom>
          <a:solidFill>
            <a:schemeClr val="accent2">
              <a:lumMod val="20000"/>
              <a:lumOff val="80000"/>
            </a:schemeClr>
          </a:solidFill>
          <a:ln>
            <a:noFill/>
          </a:ln>
          <a:effectLst>
            <a:outerShdw blurRad="63500" sx="102000" sy="102000" algn="ctr" rotWithShape="0">
              <a:prstClr val="black">
                <a:alpha val="40000"/>
              </a:prstClr>
            </a:outerShdw>
          </a:effectLst>
        </p:spPr>
        <p:txBody>
          <a:bodyPr>
            <a:spAutoFit/>
          </a:bodyPr>
          <a:lstStyle/>
          <a:p>
            <a:pPr marR="0" algn="ctr" defTabSz="914400">
              <a:spcBef>
                <a:spcPct val="50000"/>
              </a:spcBef>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拆匾额</a:t>
            </a:r>
            <a:endParaRPr kumimoji="0" lang="zh-CN" altLang="en-US" sz="2400" kern="1200" cap="none" spc="0" normalizeH="0" baseline="0" noProof="0" dirty="0">
              <a:latin typeface="黑体" panose="02010609060101010101" charset="-122"/>
              <a:ea typeface="黑体" panose="02010609060101010101" charset="-122"/>
              <a:cs typeface="+mn-cs"/>
            </a:endParaRPr>
          </a:p>
        </p:txBody>
      </p:sp>
      <p:sp>
        <p:nvSpPr>
          <p:cNvPr id="18" name="Text Box 15"/>
          <p:cNvSpPr txBox="1">
            <a:spLocks noChangeArrowheads="1"/>
          </p:cNvSpPr>
          <p:nvPr/>
        </p:nvSpPr>
        <p:spPr bwMode="auto">
          <a:xfrm>
            <a:off x="256117" y="3304117"/>
            <a:ext cx="3972984" cy="513485"/>
          </a:xfrm>
          <a:prstGeom prst="roundRect">
            <a:avLst/>
          </a:prstGeom>
          <a:solidFill>
            <a:schemeClr val="accent2">
              <a:lumMod val="20000"/>
              <a:lumOff val="80000"/>
            </a:schemeClr>
          </a:solidFill>
          <a:ln>
            <a:noFill/>
          </a:ln>
          <a:effectLst>
            <a:outerShdw blurRad="63500" sx="102000" sy="102000" algn="ctr" rotWithShape="0">
              <a:prstClr val="black">
                <a:alpha val="40000"/>
              </a:prstClr>
            </a:outerShdw>
          </a:effectLst>
        </p:spPr>
        <p:txBody>
          <a:bodyPr>
            <a:spAutoFit/>
          </a:bodyPr>
          <a:lstStyle/>
          <a:p>
            <a:pPr marR="0" algn="ctr" defTabSz="914400">
              <a:spcBef>
                <a:spcPct val="50000"/>
              </a:spcBef>
              <a:buClrTx/>
              <a:buSzTx/>
              <a:buFontTx/>
              <a:defRPr/>
            </a:pPr>
            <a:r>
              <a:rPr kumimoji="0" lang="zh-CN" altLang="en-US" sz="2400" kern="1200" cap="none" spc="0" normalizeH="0" baseline="0" noProof="0" dirty="0">
                <a:latin typeface="黑体" panose="02010609060101010101" charset="-122"/>
                <a:ea typeface="黑体" panose="02010609060101010101" charset="-122"/>
                <a:cs typeface="+mn-cs"/>
              </a:rPr>
              <a:t>清华红卫兵宣传“破四旧”</a:t>
            </a:r>
            <a:endParaRPr kumimoji="0" lang="zh-CN" altLang="en-US" sz="2400" kern="1200" cap="none" spc="0" normalizeH="0" baseline="0" noProof="0" dirty="0">
              <a:latin typeface="黑体" panose="02010609060101010101" charset="-122"/>
              <a:ea typeface="黑体" panose="02010609060101010101" charset="-122"/>
              <a:cs typeface="+mn-cs"/>
            </a:endParaRPr>
          </a:p>
        </p:txBody>
      </p:sp>
      <p:sp>
        <p:nvSpPr>
          <p:cNvPr id="5" name="任意多边形 4"/>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任意多边形 8"/>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2261235" y="792480"/>
            <a:ext cx="8310880" cy="583565"/>
          </a:xfrm>
          <a:prstGeom prst="rect">
            <a:avLst/>
          </a:prstGeom>
          <a:noFill/>
        </p:spPr>
        <p:txBody>
          <a:bodyPr wrap="none" rtlCol="0" anchor="t">
            <a:spAutoFit/>
          </a:bodyPr>
          <a:p>
            <a:r>
              <a:rPr lang="zh-CN" altLang="en-US" sz="3200" noProof="0" dirty="0" smtClean="0">
                <a:ln>
                  <a:noFill/>
                </a:ln>
                <a:solidFill>
                  <a:srgbClr val="000000"/>
                </a:solidFill>
                <a:effectLst/>
                <a:uLnTx/>
                <a:uFillTx/>
                <a:latin typeface="华文新魏" panose="02010800040101010101" pitchFamily="2" charset="-122"/>
                <a:ea typeface="华文新魏" panose="02010800040101010101" pitchFamily="2" charset="-122"/>
                <a:sym typeface="+mn-ea"/>
              </a:rPr>
              <a:t>各地出现打砸抢事件，学校停课，工厂停工。</a:t>
            </a:r>
            <a:endParaRPr lang="zh-CN" altLang="en-US" sz="3200" noProof="0" dirty="0" smtClean="0">
              <a:ln>
                <a:noFill/>
              </a:ln>
              <a:solidFill>
                <a:srgbClr val="000000"/>
              </a:solidFill>
              <a:effectLst/>
              <a:uLnTx/>
              <a:uFillTx/>
              <a:latin typeface="华文新魏" panose="02010800040101010101" pitchFamily="2" charset="-122"/>
              <a:ea typeface="华文新魏" panose="02010800040101010101" pitchFamily="2" charset="-122"/>
              <a:sym typeface="+mn-ea"/>
            </a:endParaRPr>
          </a:p>
        </p:txBody>
      </p:sp>
      <p:sp>
        <p:nvSpPr>
          <p:cNvPr id="3" name="文本框 2"/>
          <p:cNvSpPr txBox="1"/>
          <p:nvPr/>
        </p:nvSpPr>
        <p:spPr>
          <a:xfrm>
            <a:off x="4020820" y="107950"/>
            <a:ext cx="446087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大雪压青松</a:t>
            </a:r>
            <a:endParaRPr lang="zh-CN" altLang="en-US" sz="4000" dirty="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2" descr="3660612649630767"/>
          <p:cNvPicPr>
            <a:picLocks noChangeAspect="1" noChangeArrowheads="1"/>
          </p:cNvPicPr>
          <p:nvPr/>
        </p:nvPicPr>
        <p:blipFill>
          <a:blip r:embed="rId1">
            <a:lum contrast="60000"/>
          </a:blip>
          <a:srcRect b="4694"/>
          <a:stretch>
            <a:fillRect/>
          </a:stretch>
        </p:blipFill>
        <p:spPr bwMode="auto">
          <a:xfrm>
            <a:off x="709084" y="2072217"/>
            <a:ext cx="2495551" cy="3638551"/>
          </a:xfrm>
          <a:prstGeom prst="rect">
            <a:avLst/>
          </a:prstGeom>
          <a:ln>
            <a:noFill/>
          </a:ln>
          <a:effectLst>
            <a:outerShdw blurRad="292100" dist="139700" dir="2700000" algn="tl" rotWithShape="0">
              <a:srgbClr val="333333">
                <a:alpha val="65000"/>
              </a:srgbClr>
            </a:outerShdw>
          </a:effectLst>
        </p:spPr>
      </p:pic>
      <p:pic>
        <p:nvPicPr>
          <p:cNvPr id="3" name="Picture 3" descr="21-1"/>
          <p:cNvPicPr>
            <a:picLocks noChangeAspect="1" noChangeArrowheads="1"/>
          </p:cNvPicPr>
          <p:nvPr/>
        </p:nvPicPr>
        <p:blipFill>
          <a:blip r:embed="rId2"/>
          <a:srcRect/>
          <a:stretch>
            <a:fillRect/>
          </a:stretch>
        </p:blipFill>
        <p:spPr bwMode="auto">
          <a:xfrm>
            <a:off x="6959600" y="2084917"/>
            <a:ext cx="4709584" cy="3638551"/>
          </a:xfrm>
          <a:prstGeom prst="rect">
            <a:avLst/>
          </a:prstGeom>
          <a:ln>
            <a:noFill/>
          </a:ln>
          <a:effectLst>
            <a:outerShdw blurRad="292100" dist="139700" dir="2700000" algn="tl" rotWithShape="0">
              <a:srgbClr val="333333">
                <a:alpha val="65000"/>
              </a:srgbClr>
            </a:outerShdw>
          </a:effectLst>
        </p:spPr>
      </p:pic>
      <p:sp>
        <p:nvSpPr>
          <p:cNvPr id="30724" name="Text Box 5"/>
          <p:cNvSpPr txBox="1"/>
          <p:nvPr/>
        </p:nvSpPr>
        <p:spPr>
          <a:xfrm>
            <a:off x="8259233" y="5778500"/>
            <a:ext cx="2112433" cy="460375"/>
          </a:xfrm>
          <a:prstGeom prst="rect">
            <a:avLst/>
          </a:prstGeom>
          <a:noFill/>
          <a:ln w="9525">
            <a:noFill/>
          </a:ln>
        </p:spPr>
        <p:txBody>
          <a:bodyPr>
            <a:spAutoFit/>
          </a:bodyPr>
          <a:p>
            <a:pPr eaLnBrk="1" hangingPunct="1"/>
            <a:r>
              <a:rPr lang="zh-CN" altLang="en-US" sz="2400" dirty="0">
                <a:latin typeface="Times New Roman" panose="02020603050405020304" pitchFamily="18" charset="0"/>
                <a:ea typeface="黑体" panose="02010609060101010101" charset="-122"/>
              </a:rPr>
              <a:t>大字报满天飞</a:t>
            </a:r>
            <a:endParaRPr lang="zh-CN" altLang="en-US" sz="2400" dirty="0">
              <a:latin typeface="Times New Roman" panose="02020603050405020304" pitchFamily="18" charset="0"/>
              <a:ea typeface="黑体" panose="02010609060101010101" charset="-122"/>
            </a:endParaRPr>
          </a:p>
        </p:txBody>
      </p:sp>
      <p:pic>
        <p:nvPicPr>
          <p:cNvPr id="33797" name="Picture 3" descr="18-1"/>
          <p:cNvPicPr>
            <a:picLocks noChangeAspect="1" noChangeArrowheads="1"/>
          </p:cNvPicPr>
          <p:nvPr/>
        </p:nvPicPr>
        <p:blipFill>
          <a:blip r:embed="rId3"/>
          <a:srcRect/>
          <a:stretch>
            <a:fillRect/>
          </a:stretch>
        </p:blipFill>
        <p:spPr bwMode="auto">
          <a:xfrm>
            <a:off x="3837517" y="2084917"/>
            <a:ext cx="2440517" cy="3625851"/>
          </a:xfrm>
          <a:prstGeom prst="rect">
            <a:avLst/>
          </a:prstGeom>
          <a:ln>
            <a:noFill/>
          </a:ln>
          <a:effectLst>
            <a:outerShdw blurRad="292100" dist="139700" dir="2700000" algn="tl" rotWithShape="0">
              <a:srgbClr val="333333">
                <a:alpha val="65000"/>
              </a:srgbClr>
            </a:outerShdw>
          </a:effectLst>
        </p:spPr>
      </p:pic>
      <p:sp>
        <p:nvSpPr>
          <p:cNvPr id="30726" name="Text Box 4"/>
          <p:cNvSpPr txBox="1"/>
          <p:nvPr/>
        </p:nvSpPr>
        <p:spPr>
          <a:xfrm>
            <a:off x="3685117" y="5778500"/>
            <a:ext cx="3073400" cy="460375"/>
          </a:xfrm>
          <a:prstGeom prst="rect">
            <a:avLst/>
          </a:prstGeom>
          <a:noFill/>
          <a:ln w="9525">
            <a:noFill/>
          </a:ln>
        </p:spPr>
        <p:txBody>
          <a:bodyPr>
            <a:spAutoFit/>
          </a:bodyPr>
          <a:p>
            <a:pPr eaLnBrk="1" hangingPunct="1"/>
            <a:r>
              <a:rPr lang="zh-CN" altLang="en-US" sz="2400" dirty="0">
                <a:latin typeface="Times New Roman" panose="02020603050405020304" pitchFamily="18" charset="0"/>
                <a:ea typeface="黑体" panose="02010609060101010101" charset="-122"/>
              </a:rPr>
              <a:t>红卫兵批斗大学校长</a:t>
            </a:r>
            <a:endParaRPr lang="zh-CN" altLang="en-US" sz="2400" dirty="0">
              <a:latin typeface="Times New Roman" panose="02020603050405020304" pitchFamily="18" charset="0"/>
              <a:ea typeface="黑体" panose="02010609060101010101" charset="-122"/>
            </a:endParaRPr>
          </a:p>
        </p:txBody>
      </p:sp>
      <p:sp>
        <p:nvSpPr>
          <p:cNvPr id="30727" name="Text Box 4"/>
          <p:cNvSpPr txBox="1"/>
          <p:nvPr/>
        </p:nvSpPr>
        <p:spPr>
          <a:xfrm>
            <a:off x="1284817" y="5803900"/>
            <a:ext cx="1919816" cy="460375"/>
          </a:xfrm>
          <a:prstGeom prst="rect">
            <a:avLst/>
          </a:prstGeom>
          <a:noFill/>
          <a:ln w="9525">
            <a:noFill/>
          </a:ln>
        </p:spPr>
        <p:txBody>
          <a:bodyPr>
            <a:spAutoFit/>
          </a:bodyPr>
          <a:p>
            <a:pPr eaLnBrk="1" hangingPunct="1"/>
            <a:r>
              <a:rPr lang="zh-CN" altLang="en-US" sz="2400" dirty="0">
                <a:latin typeface="Times New Roman" panose="02020603050405020304" pitchFamily="18" charset="0"/>
                <a:ea typeface="黑体" panose="02010609060101010101" charset="-122"/>
              </a:rPr>
              <a:t>批判彭德怀</a:t>
            </a:r>
            <a:endParaRPr lang="zh-CN" altLang="en-US" sz="2400" dirty="0">
              <a:latin typeface="Times New Roman" panose="02020603050405020304" pitchFamily="18" charset="0"/>
              <a:ea typeface="黑体" panose="02010609060101010101" charset="-122"/>
            </a:endParaRPr>
          </a:p>
        </p:txBody>
      </p:sp>
      <p:sp>
        <p:nvSpPr>
          <p:cNvPr id="5" name="任意多边形 4"/>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任意多边形 5"/>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605790" y="800100"/>
            <a:ext cx="10749280" cy="1272540"/>
          </a:xfrm>
          <a:prstGeom prst="rect">
            <a:avLst/>
          </a:prstGeom>
          <a:noFill/>
        </p:spPr>
        <p:txBody>
          <a:bodyPr wrap="none" rtlCol="0" anchor="t">
            <a:spAutoFit/>
          </a:bodyPr>
          <a:p>
            <a:pPr marL="0" marR="0" lvl="0" indent="0" algn="l" defTabSz="914400" rtl="0" eaLnBrk="1" fontAlgn="base" latinLnBrk="0" hangingPunct="1">
              <a:lnSpc>
                <a:spcPct val="120000"/>
              </a:lnSpc>
              <a:spcBef>
                <a:spcPct val="0"/>
              </a:spcBef>
              <a:spcAft>
                <a:spcPct val="0"/>
              </a:spcAft>
              <a:buClrTx/>
              <a:buSzTx/>
              <a:buFontTx/>
              <a:buNone/>
              <a:defRPr/>
            </a:pPr>
            <a:r>
              <a:rPr lang="zh-CN" altLang="en-US" sz="3200" noProof="0" dirty="0" smtClean="0">
                <a:ln>
                  <a:noFill/>
                </a:ln>
                <a:solidFill>
                  <a:srgbClr val="000000"/>
                </a:solidFill>
                <a:effectLst/>
                <a:uLnTx/>
                <a:uFillTx/>
                <a:latin typeface="华文新魏" panose="02010800040101010101" pitchFamily="2" charset="-122"/>
                <a:ea typeface="华文新魏" panose="02010800040101010101" pitchFamily="2" charset="-122"/>
                <a:sym typeface="+mn-ea"/>
              </a:rPr>
              <a:t>一些党政机关受到冲击，大批各级领导干部和知识分子遭到</a:t>
            </a:r>
            <a:endParaRPr lang="zh-CN" altLang="en-US" sz="3200" noProof="0" dirty="0" smtClean="0">
              <a:ln>
                <a:noFill/>
              </a:ln>
              <a:solidFill>
                <a:srgbClr val="000000"/>
              </a:solidFill>
              <a:effectLst/>
              <a:uLnTx/>
              <a:uFillTx/>
              <a:latin typeface="华文新魏" panose="02010800040101010101" pitchFamily="2" charset="-122"/>
              <a:ea typeface="华文新魏" panose="02010800040101010101" pitchFamily="2" charset="-122"/>
              <a:sym typeface="+mn-ea"/>
            </a:endParaRPr>
          </a:p>
          <a:p>
            <a:pPr marL="0" marR="0" lvl="0" indent="0" algn="l" defTabSz="914400" rtl="0" eaLnBrk="1" fontAlgn="base" latinLnBrk="0" hangingPunct="1">
              <a:lnSpc>
                <a:spcPct val="120000"/>
              </a:lnSpc>
              <a:spcBef>
                <a:spcPct val="0"/>
              </a:spcBef>
              <a:spcAft>
                <a:spcPct val="0"/>
              </a:spcAft>
              <a:buClrTx/>
              <a:buSzTx/>
              <a:buFontTx/>
              <a:buNone/>
              <a:defRPr/>
            </a:pPr>
            <a:r>
              <a:rPr lang="zh-CN" altLang="en-US" sz="3200" noProof="0" dirty="0" smtClean="0">
                <a:ln>
                  <a:noFill/>
                </a:ln>
                <a:solidFill>
                  <a:srgbClr val="000000"/>
                </a:solidFill>
                <a:effectLst/>
                <a:uLnTx/>
                <a:uFillTx/>
                <a:latin typeface="华文新魏" panose="02010800040101010101" pitchFamily="2" charset="-122"/>
                <a:ea typeface="华文新魏" panose="02010800040101010101" pitchFamily="2" charset="-122"/>
                <a:sym typeface="+mn-ea"/>
              </a:rPr>
              <a:t>批判和揪斗，民主与法制受到践踏。</a:t>
            </a:r>
            <a:endParaRPr lang="zh-CN" altLang="en-US" sz="3200" noProof="0" dirty="0" smtClean="0">
              <a:ln>
                <a:noFill/>
              </a:ln>
              <a:solidFill>
                <a:srgbClr val="000000"/>
              </a:solidFill>
              <a:effectLst/>
              <a:uLnTx/>
              <a:uFillTx/>
              <a:latin typeface="华文新魏" panose="02010800040101010101" pitchFamily="2" charset="-122"/>
              <a:ea typeface="华文新魏" panose="02010800040101010101" pitchFamily="2" charset="-122"/>
              <a:sym typeface="+mn-ea"/>
            </a:endParaRPr>
          </a:p>
        </p:txBody>
      </p:sp>
      <p:sp>
        <p:nvSpPr>
          <p:cNvPr id="4" name="文本框 3"/>
          <p:cNvSpPr txBox="1"/>
          <p:nvPr/>
        </p:nvSpPr>
        <p:spPr>
          <a:xfrm>
            <a:off x="4038600" y="107950"/>
            <a:ext cx="446087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大雪压青松</a:t>
            </a:r>
            <a:endParaRPr lang="zh-CN" altLang="en-US" sz="4000" dirty="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u=783311099,366108879&amp;fm=26&amp;gp=0"/>
          <p:cNvPicPr>
            <a:picLocks noChangeAspect="1"/>
          </p:cNvPicPr>
          <p:nvPr/>
        </p:nvPicPr>
        <p:blipFill>
          <a:blip r:embed="rId1"/>
          <a:stretch>
            <a:fillRect/>
          </a:stretch>
        </p:blipFill>
        <p:spPr>
          <a:xfrm>
            <a:off x="757555" y="814705"/>
            <a:ext cx="4981575" cy="5544185"/>
          </a:xfrm>
          <a:prstGeom prst="rect">
            <a:avLst/>
          </a:prstGeom>
          <a:ln w="28575">
            <a:solidFill>
              <a:srgbClr val="ED7D31"/>
            </a:solidFill>
          </a:ln>
          <a:effectLst>
            <a:softEdge rad="31750"/>
          </a:effectLst>
        </p:spPr>
      </p:pic>
      <p:pic>
        <p:nvPicPr>
          <p:cNvPr id="3" name="图片 2" descr="QQ图片20200211130931"/>
          <p:cNvPicPr>
            <a:picLocks noChangeAspect="1"/>
          </p:cNvPicPr>
          <p:nvPr/>
        </p:nvPicPr>
        <p:blipFill>
          <a:blip r:embed="rId2"/>
          <a:stretch>
            <a:fillRect/>
          </a:stretch>
        </p:blipFill>
        <p:spPr>
          <a:xfrm>
            <a:off x="6356350" y="814705"/>
            <a:ext cx="5115560" cy="5544185"/>
          </a:xfrm>
          <a:prstGeom prst="rect">
            <a:avLst/>
          </a:prstGeom>
          <a:ln>
            <a:solidFill>
              <a:srgbClr val="FFC000"/>
            </a:solidFill>
          </a:ln>
        </p:spPr>
      </p:pic>
      <p:sp>
        <p:nvSpPr>
          <p:cNvPr id="4" name="圆角矩形 3"/>
          <p:cNvSpPr/>
          <p:nvPr/>
        </p:nvSpPr>
        <p:spPr>
          <a:xfrm>
            <a:off x="2540635" y="3073400"/>
            <a:ext cx="2692400" cy="711200"/>
          </a:xfrm>
          <a:prstGeom prst="roundRect">
            <a:avLst/>
          </a:prstGeom>
          <a:noFill/>
          <a:ln>
            <a:solidFill>
              <a:srgbClr val="FF0000"/>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a:p>
        </p:txBody>
      </p:sp>
      <p:sp>
        <p:nvSpPr>
          <p:cNvPr id="5" name="圆角矩形 4"/>
          <p:cNvSpPr/>
          <p:nvPr/>
        </p:nvSpPr>
        <p:spPr>
          <a:xfrm>
            <a:off x="6501765" y="1656715"/>
            <a:ext cx="1596390" cy="605155"/>
          </a:xfrm>
          <a:prstGeom prst="roundRect">
            <a:avLst/>
          </a:prstGeom>
          <a:solidFill>
            <a:srgbClr val="000000">
              <a:alpha val="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1842135" y="6336030"/>
            <a:ext cx="3137535" cy="521970"/>
          </a:xfrm>
          <a:prstGeom prst="rect">
            <a:avLst/>
          </a:prstGeom>
          <a:noFill/>
        </p:spPr>
        <p:txBody>
          <a:bodyPr wrap="square" rtlCol="0" anchor="t">
            <a:spAutoFit/>
          </a:bodyPr>
          <a:p>
            <a:r>
              <a:rPr lang="zh-CN" altLang="en-US" sz="2800" b="1">
                <a:solidFill>
                  <a:schemeClr val="accent2"/>
                </a:solidFill>
                <a:latin typeface="幼圆" panose="02010509060101010101" charset="-122"/>
                <a:ea typeface="幼圆" panose="02010509060101010101" charset="-122"/>
                <a:cs typeface="幼圆" panose="02010509060101010101" charset="-122"/>
              </a:rPr>
              <a:t>1958年7月31日</a:t>
            </a:r>
            <a:endParaRPr lang="zh-CN" altLang="en-US" sz="2800" b="1">
              <a:solidFill>
                <a:schemeClr val="accent2"/>
              </a:solidFill>
              <a:latin typeface="幼圆" panose="02010509060101010101" charset="-122"/>
              <a:ea typeface="幼圆" panose="02010509060101010101" charset="-122"/>
              <a:cs typeface="幼圆" panose="02010509060101010101" charset="-122"/>
            </a:endParaRPr>
          </a:p>
        </p:txBody>
      </p:sp>
      <p:sp>
        <p:nvSpPr>
          <p:cNvPr id="7" name="文本框 6"/>
          <p:cNvSpPr txBox="1"/>
          <p:nvPr/>
        </p:nvSpPr>
        <p:spPr>
          <a:xfrm>
            <a:off x="7439025" y="6336030"/>
            <a:ext cx="3354070" cy="521970"/>
          </a:xfrm>
          <a:prstGeom prst="rect">
            <a:avLst/>
          </a:prstGeom>
          <a:noFill/>
        </p:spPr>
        <p:txBody>
          <a:bodyPr wrap="square" rtlCol="0" anchor="t">
            <a:spAutoFit/>
          </a:bodyPr>
          <a:p>
            <a:r>
              <a:rPr lang="en-US" altLang="zh-CN" sz="2800" b="1">
                <a:solidFill>
                  <a:schemeClr val="accent2"/>
                </a:solidFill>
                <a:latin typeface="幼圆" panose="02010509060101010101" charset="-122"/>
                <a:ea typeface="幼圆" panose="02010509060101010101" charset="-122"/>
                <a:cs typeface="幼圆" panose="02010509060101010101" charset="-122"/>
              </a:rPr>
              <a:t>201</a:t>
            </a:r>
            <a:r>
              <a:rPr lang="zh-CN" altLang="en-US" sz="2800" b="1">
                <a:solidFill>
                  <a:schemeClr val="accent2"/>
                </a:solidFill>
                <a:latin typeface="幼圆" panose="02010509060101010101" charset="-122"/>
                <a:ea typeface="幼圆" panose="02010509060101010101" charset="-122"/>
                <a:cs typeface="幼圆" panose="02010509060101010101" charset="-122"/>
              </a:rPr>
              <a:t>8年</a:t>
            </a:r>
            <a:r>
              <a:rPr lang="en-US" altLang="zh-CN" sz="2800" b="1">
                <a:solidFill>
                  <a:schemeClr val="accent2"/>
                </a:solidFill>
                <a:latin typeface="幼圆" panose="02010509060101010101" charset="-122"/>
                <a:ea typeface="幼圆" panose="02010509060101010101" charset="-122"/>
                <a:cs typeface="幼圆" panose="02010509060101010101" charset="-122"/>
              </a:rPr>
              <a:t>10</a:t>
            </a:r>
            <a:r>
              <a:rPr lang="zh-CN" altLang="en-US" sz="2800" b="1">
                <a:solidFill>
                  <a:schemeClr val="accent2"/>
                </a:solidFill>
                <a:latin typeface="幼圆" panose="02010509060101010101" charset="-122"/>
                <a:ea typeface="幼圆" panose="02010509060101010101" charset="-122"/>
                <a:cs typeface="幼圆" panose="02010509060101010101" charset="-122"/>
              </a:rPr>
              <a:t>月3</a:t>
            </a:r>
            <a:r>
              <a:rPr lang="en-US" altLang="zh-CN" sz="2800" b="1">
                <a:solidFill>
                  <a:schemeClr val="accent2"/>
                </a:solidFill>
                <a:latin typeface="幼圆" panose="02010509060101010101" charset="-122"/>
                <a:ea typeface="幼圆" panose="02010509060101010101" charset="-122"/>
                <a:cs typeface="幼圆" panose="02010509060101010101" charset="-122"/>
              </a:rPr>
              <a:t>0</a:t>
            </a:r>
            <a:r>
              <a:rPr lang="zh-CN" altLang="en-US" sz="2800" b="1">
                <a:solidFill>
                  <a:schemeClr val="accent2"/>
                </a:solidFill>
                <a:latin typeface="幼圆" panose="02010509060101010101" charset="-122"/>
                <a:ea typeface="幼圆" panose="02010509060101010101" charset="-122"/>
                <a:cs typeface="幼圆" panose="02010509060101010101" charset="-122"/>
              </a:rPr>
              <a:t>日</a:t>
            </a:r>
            <a:endParaRPr lang="zh-CN" altLang="en-US" sz="2800" b="1">
              <a:solidFill>
                <a:schemeClr val="accent2"/>
              </a:solidFill>
              <a:latin typeface="幼圆" panose="02010509060101010101" charset="-122"/>
              <a:ea typeface="幼圆" panose="02010509060101010101" charset="-122"/>
              <a:cs typeface="幼圆" panose="0201050906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2" presetClass="entr" presetSubtype="4"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p:tgtEl>
                                          <p:spTgt spid="5"/>
                                        </p:tgtEl>
                                        <p:attrNameLst>
                                          <p:attrName>ppt_y</p:attrName>
                                        </p:attrNameLst>
                                      </p:cBhvr>
                                      <p:tavLst>
                                        <p:tav tm="0">
                                          <p:val>
                                            <p:strVal val="#ppt_y+#ppt_h*1.125000"/>
                                          </p:val>
                                        </p:tav>
                                        <p:tav tm="100000">
                                          <p:val>
                                            <p:strVal val="#ppt_y"/>
                                          </p:val>
                                        </p:tav>
                                      </p:tavLst>
                                    </p:anim>
                                    <p:animEffect transition="in" filter="wipe(up)">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4" grpId="1" animBg="1"/>
      <p:bldP spid="7" grpId="0"/>
      <p:bldP spid="7" grpId="1"/>
      <p:bldP spid="5" grpId="0" bldLvl="0" animBg="1"/>
      <p:bldP spid="5"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6822000"/>
            <a:ext cx="12192000" cy="36000"/>
          </a:xfrm>
          <a:prstGeom prst="rect">
            <a:avLst/>
          </a:pr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6634480"/>
            <a:ext cx="12192000" cy="121920"/>
          </a:xfrm>
          <a:prstGeom prst="rect">
            <a:avLst/>
          </a:pr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14" name="Rectangle 3"/>
          <p:cNvSpPr>
            <a:spLocks noGrp="1"/>
          </p:cNvSpPr>
          <p:nvPr/>
        </p:nvSpPr>
        <p:spPr>
          <a:xfrm>
            <a:off x="0" y="694690"/>
            <a:ext cx="793750" cy="4142740"/>
          </a:xfrm>
          <a:prstGeom prst="rect">
            <a:avLst/>
          </a:prstGeom>
          <a:noFill/>
          <a:ln w="9525">
            <a:noFill/>
          </a:ln>
        </p:spPr>
        <p:txBody>
          <a:bodyPr wrap="square" anchor="t"/>
          <a:p>
            <a:pPr indent="0">
              <a:spcBef>
                <a:spcPct val="20000"/>
              </a:spcBef>
              <a:buNone/>
            </a:pPr>
            <a:r>
              <a:rPr lang="zh-CN" altLang="en-US" sz="6000" b="1" dirty="0">
                <a:solidFill>
                  <a:srgbClr val="FF0000"/>
                </a:solidFill>
                <a:effectLst>
                  <a:outerShdw blurRad="38100" dist="38100" dir="2700000" algn="tl">
                    <a:srgbClr val="000000">
                      <a:alpha val="43137"/>
                    </a:srgbClr>
                  </a:outerShdw>
                </a:effectLst>
                <a:latin typeface="字体管家润行" panose="02010600010101010101" charset="-122"/>
                <a:ea typeface="字体管家润行" panose="02010600010101010101" charset="-122"/>
                <a:cs typeface="微软雅黑" panose="020B0503020204020204" charset="-122"/>
              </a:rPr>
              <a:t>最</a:t>
            </a:r>
            <a:endParaRPr lang="zh-CN" altLang="en-US" sz="6000" b="1" dirty="0">
              <a:solidFill>
                <a:srgbClr val="FF0000"/>
              </a:solidFill>
              <a:effectLst>
                <a:outerShdw blurRad="38100" dist="38100" dir="2700000" algn="tl">
                  <a:srgbClr val="000000">
                    <a:alpha val="43137"/>
                  </a:srgbClr>
                </a:outerShdw>
              </a:effectLst>
              <a:latin typeface="字体管家润行" panose="02010600010101010101" charset="-122"/>
              <a:ea typeface="字体管家润行" panose="02010600010101010101" charset="-122"/>
              <a:cs typeface="微软雅黑" panose="020B0503020204020204" charset="-122"/>
            </a:endParaRPr>
          </a:p>
          <a:p>
            <a:pPr indent="0">
              <a:spcBef>
                <a:spcPct val="20000"/>
              </a:spcBef>
              <a:buNone/>
            </a:pPr>
            <a:r>
              <a:rPr lang="zh-CN" altLang="en-US" sz="6000" b="1" dirty="0">
                <a:solidFill>
                  <a:srgbClr val="FF0000"/>
                </a:solidFill>
                <a:effectLst>
                  <a:outerShdw blurRad="38100" dist="38100" dir="2700000" algn="tl">
                    <a:srgbClr val="000000">
                      <a:alpha val="43137"/>
                    </a:srgbClr>
                  </a:outerShdw>
                </a:effectLst>
                <a:latin typeface="字体管家润行" panose="02010600010101010101" charset="-122"/>
                <a:ea typeface="字体管家润行" panose="02010600010101010101" charset="-122"/>
                <a:cs typeface="微软雅黑" panose="020B0503020204020204" charset="-122"/>
              </a:rPr>
              <a:t>大</a:t>
            </a:r>
            <a:endParaRPr lang="zh-CN" altLang="en-US" sz="6000" b="1" dirty="0">
              <a:solidFill>
                <a:srgbClr val="FF0000"/>
              </a:solidFill>
              <a:effectLst>
                <a:outerShdw blurRad="38100" dist="38100" dir="2700000" algn="tl">
                  <a:srgbClr val="000000">
                    <a:alpha val="43137"/>
                  </a:srgbClr>
                </a:outerShdw>
              </a:effectLst>
              <a:latin typeface="字体管家润行" panose="02010600010101010101" charset="-122"/>
              <a:ea typeface="字体管家润行" panose="02010600010101010101" charset="-122"/>
              <a:cs typeface="微软雅黑" panose="020B0503020204020204" charset="-122"/>
            </a:endParaRPr>
          </a:p>
          <a:p>
            <a:pPr indent="0">
              <a:spcBef>
                <a:spcPct val="20000"/>
              </a:spcBef>
              <a:buNone/>
            </a:pPr>
            <a:r>
              <a:rPr lang="zh-CN" altLang="en-US" sz="6000" b="1" dirty="0">
                <a:solidFill>
                  <a:srgbClr val="FF0000"/>
                </a:solidFill>
                <a:effectLst>
                  <a:outerShdw blurRad="38100" dist="38100" dir="2700000" algn="tl">
                    <a:srgbClr val="000000">
                      <a:alpha val="43137"/>
                    </a:srgbClr>
                  </a:outerShdw>
                </a:effectLst>
                <a:latin typeface="字体管家润行" panose="02010600010101010101" charset="-122"/>
                <a:ea typeface="字体管家润行" panose="02010600010101010101" charset="-122"/>
                <a:cs typeface="微软雅黑" panose="020B0503020204020204" charset="-122"/>
              </a:rPr>
              <a:t>冤</a:t>
            </a:r>
            <a:endParaRPr lang="zh-CN" altLang="en-US" sz="6000" b="1" dirty="0">
              <a:solidFill>
                <a:srgbClr val="FF0000"/>
              </a:solidFill>
              <a:effectLst>
                <a:outerShdw blurRad="38100" dist="38100" dir="2700000" algn="tl">
                  <a:srgbClr val="000000">
                    <a:alpha val="43137"/>
                  </a:srgbClr>
                </a:outerShdw>
              </a:effectLst>
              <a:latin typeface="字体管家润行" panose="02010600010101010101" charset="-122"/>
              <a:ea typeface="字体管家润行" panose="02010600010101010101" charset="-122"/>
              <a:cs typeface="微软雅黑" panose="020B0503020204020204" charset="-122"/>
            </a:endParaRPr>
          </a:p>
          <a:p>
            <a:pPr indent="0">
              <a:spcBef>
                <a:spcPct val="20000"/>
              </a:spcBef>
              <a:buNone/>
            </a:pPr>
            <a:r>
              <a:rPr lang="zh-CN" altLang="en-US" sz="6000" b="1" dirty="0">
                <a:solidFill>
                  <a:srgbClr val="FF0000"/>
                </a:solidFill>
                <a:effectLst>
                  <a:outerShdw blurRad="38100" dist="38100" dir="2700000" algn="tl">
                    <a:srgbClr val="000000">
                      <a:alpha val="43137"/>
                    </a:srgbClr>
                  </a:outerShdw>
                </a:effectLst>
                <a:latin typeface="字体管家润行" panose="02010600010101010101" charset="-122"/>
                <a:ea typeface="字体管家润行" panose="02010600010101010101" charset="-122"/>
                <a:cs typeface="微软雅黑" panose="020B0503020204020204" charset="-122"/>
              </a:rPr>
              <a:t>案</a:t>
            </a:r>
            <a:endParaRPr lang="zh-CN" altLang="en-US" sz="6000" b="1" dirty="0">
              <a:solidFill>
                <a:srgbClr val="FF0000"/>
              </a:solidFill>
              <a:effectLst>
                <a:outerShdw blurRad="38100" dist="38100" dir="2700000" algn="tl">
                  <a:srgbClr val="000000">
                    <a:alpha val="43137"/>
                  </a:srgbClr>
                </a:outerShdw>
              </a:effectLst>
              <a:latin typeface="字体管家润行" panose="02010600010101010101" charset="-122"/>
              <a:ea typeface="字体管家润行" panose="02010600010101010101" charset="-122"/>
              <a:cs typeface="微软雅黑" panose="020B0503020204020204" charset="-122"/>
            </a:endParaRPr>
          </a:p>
        </p:txBody>
      </p:sp>
      <p:grpSp>
        <p:nvGrpSpPr>
          <p:cNvPr id="10" name="组合 9"/>
          <p:cNvGrpSpPr/>
          <p:nvPr/>
        </p:nvGrpSpPr>
        <p:grpSpPr>
          <a:xfrm>
            <a:off x="1707515" y="3878580"/>
            <a:ext cx="3537585" cy="1915795"/>
            <a:chOff x="1586" y="4864"/>
            <a:chExt cx="7142" cy="5082"/>
          </a:xfrm>
        </p:grpSpPr>
        <p:pic>
          <p:nvPicPr>
            <p:cNvPr id="8" name="图片 7"/>
            <p:cNvPicPr>
              <a:picLocks noChangeAspect="1"/>
            </p:cNvPicPr>
            <p:nvPr/>
          </p:nvPicPr>
          <p:blipFill>
            <a:blip r:embed="rId1"/>
            <a:stretch>
              <a:fillRect/>
            </a:stretch>
          </p:blipFill>
          <p:spPr>
            <a:xfrm>
              <a:off x="1586" y="4864"/>
              <a:ext cx="7000" cy="5082"/>
            </a:xfrm>
            <a:prstGeom prst="rect">
              <a:avLst/>
            </a:prstGeom>
            <a:effectLst>
              <a:outerShdw blurRad="63500" sx="102000" sy="102000" algn="ctr" rotWithShape="0">
                <a:prstClr val="black">
                  <a:alpha val="40000"/>
                </a:prstClr>
              </a:outerShdw>
            </a:effectLst>
          </p:spPr>
        </p:pic>
        <p:sp>
          <p:nvSpPr>
            <p:cNvPr id="9" name="文本框 8"/>
            <p:cNvSpPr txBox="1"/>
            <p:nvPr/>
          </p:nvSpPr>
          <p:spPr>
            <a:xfrm>
              <a:off x="4728" y="4864"/>
              <a:ext cx="4000" cy="1385"/>
            </a:xfrm>
            <a:prstGeom prst="rect">
              <a:avLst/>
            </a:prstGeom>
            <a:noFill/>
          </p:spPr>
          <p:txBody>
            <a:bodyPr wrap="square" rtlCol="0" anchor="t">
              <a:spAutoFit/>
            </a:bodyPr>
            <a:p>
              <a:r>
                <a:rPr lang="zh-CN" altLang="en-US" sz="2800" b="1">
                  <a:solidFill>
                    <a:schemeClr val="bg1"/>
                  </a:solidFill>
                  <a:latin typeface="楷体" panose="02010609060101010101" pitchFamily="49" charset="-122"/>
                  <a:ea typeface="楷体" panose="02010609060101010101" pitchFamily="49" charset="-122"/>
                </a:rPr>
                <a:t>刘少奇遗容</a:t>
              </a:r>
              <a:endParaRPr lang="zh-CN" altLang="en-US" sz="2800" b="1">
                <a:solidFill>
                  <a:schemeClr val="bg1"/>
                </a:solidFill>
                <a:latin typeface="楷体" panose="02010609060101010101" pitchFamily="49" charset="-122"/>
                <a:ea typeface="楷体" panose="02010609060101010101" pitchFamily="49" charset="-122"/>
              </a:endParaRPr>
            </a:p>
          </p:txBody>
        </p:sp>
      </p:grpSp>
      <p:pic>
        <p:nvPicPr>
          <p:cNvPr id="14" name="图片 13"/>
          <p:cNvPicPr>
            <a:picLocks noChangeAspect="1"/>
          </p:cNvPicPr>
          <p:nvPr/>
        </p:nvPicPr>
        <p:blipFill>
          <a:blip r:embed="rId2"/>
          <a:srcRect t="2738"/>
          <a:stretch>
            <a:fillRect/>
          </a:stretch>
        </p:blipFill>
        <p:spPr>
          <a:xfrm>
            <a:off x="1664970" y="1013460"/>
            <a:ext cx="3509645" cy="2214880"/>
          </a:xfrm>
          <a:prstGeom prst="rect">
            <a:avLst/>
          </a:prstGeom>
          <a:effectLst>
            <a:outerShdw blurRad="63500" sx="102000" sy="102000" algn="ctr" rotWithShape="0">
              <a:prstClr val="black">
                <a:alpha val="40000"/>
              </a:prstClr>
            </a:outerShdw>
          </a:effectLst>
        </p:spPr>
      </p:pic>
      <p:pic>
        <p:nvPicPr>
          <p:cNvPr id="69" name="Picture 5" descr="0055"/>
          <p:cNvPicPr>
            <a:picLocks noChangeAspect="1" noChangeArrowheads="1"/>
          </p:cNvPicPr>
          <p:nvPr/>
        </p:nvPicPr>
        <p:blipFill>
          <a:blip r:embed="rId3"/>
          <a:srcRect l="53279" t="41379" r="1054" b="5172"/>
          <a:stretch>
            <a:fillRect/>
          </a:stretch>
        </p:blipFill>
        <p:spPr bwMode="auto">
          <a:xfrm>
            <a:off x="6678930" y="3879215"/>
            <a:ext cx="3753485" cy="2044700"/>
          </a:xfrm>
          <a:prstGeom prst="rect">
            <a:avLst/>
          </a:prstGeom>
          <a:noFill/>
          <a:ln w="9525">
            <a:noFill/>
            <a:miter lim="800000"/>
            <a:headEnd/>
            <a:tailEnd/>
          </a:ln>
        </p:spPr>
      </p:pic>
      <p:pic>
        <p:nvPicPr>
          <p:cNvPr id="65" name="图片 64" descr="A1FBE1D7141C52CAA76356D480F8547E.jpg"/>
          <p:cNvPicPr>
            <a:picLocks noChangeAspect="1"/>
          </p:cNvPicPr>
          <p:nvPr/>
        </p:nvPicPr>
        <p:blipFill>
          <a:blip r:embed="rId4"/>
          <a:stretch>
            <a:fillRect/>
          </a:stretch>
        </p:blipFill>
        <p:spPr>
          <a:xfrm>
            <a:off x="6620181" y="1013767"/>
            <a:ext cx="3619155" cy="2214578"/>
          </a:xfrm>
          <a:prstGeom prst="rect">
            <a:avLst/>
          </a:prstGeom>
          <a:ln>
            <a:noFill/>
          </a:ln>
          <a:effectLst>
            <a:outerShdw blurRad="292100" dist="139700" dir="2700000" algn="tl" rotWithShape="0">
              <a:srgbClr val="333333">
                <a:alpha val="65000"/>
              </a:srgbClr>
            </a:outerShdw>
          </a:effectLst>
        </p:spPr>
      </p:pic>
      <p:sp>
        <p:nvSpPr>
          <p:cNvPr id="66" name="矩形 65"/>
          <p:cNvSpPr/>
          <p:nvPr/>
        </p:nvSpPr>
        <p:spPr>
          <a:xfrm>
            <a:off x="6836462" y="1013449"/>
            <a:ext cx="3185487" cy="369332"/>
          </a:xfrm>
          <a:prstGeom prst="rect">
            <a:avLst/>
          </a:prstGeom>
        </p:spPr>
        <p:txBody>
          <a:bodyPr wrap="none">
            <a:spAutoFit/>
          </a:bodyPr>
          <a:p>
            <a:r>
              <a:rPr lang="zh-CN" altLang="en-US" sz="1800" dirty="0" smtClean="0">
                <a:solidFill>
                  <a:schemeClr val="tx1"/>
                </a:solidFill>
                <a:latin typeface="华文新魏" panose="02010800040101010101" pitchFamily="2" charset="-122"/>
                <a:ea typeface="华文新魏" panose="02010800040101010101" pitchFamily="2" charset="-122"/>
              </a:rPr>
              <a:t>天安门广场批判刘少奇的人群</a:t>
            </a:r>
            <a:endParaRPr lang="zh-CN" altLang="en-US" sz="1800" dirty="0" smtClean="0">
              <a:solidFill>
                <a:schemeClr val="tx1"/>
              </a:solidFill>
              <a:latin typeface="华文新魏" panose="02010800040101010101" pitchFamily="2" charset="-122"/>
              <a:ea typeface="华文新魏" panose="02010800040101010101" pitchFamily="2" charset="-122"/>
            </a:endParaRPr>
          </a:p>
        </p:txBody>
      </p:sp>
      <p:sp>
        <p:nvSpPr>
          <p:cNvPr id="68" name="TextBox 67"/>
          <p:cNvSpPr txBox="1"/>
          <p:nvPr/>
        </p:nvSpPr>
        <p:spPr>
          <a:xfrm>
            <a:off x="7198344" y="5147959"/>
            <a:ext cx="2714644" cy="646331"/>
          </a:xfrm>
          <a:prstGeom prst="rect">
            <a:avLst/>
          </a:prstGeom>
          <a:noFill/>
        </p:spPr>
        <p:txBody>
          <a:bodyPr wrap="square" rtlCol="0">
            <a:spAutoFit/>
          </a:bodyPr>
          <a:p>
            <a:r>
              <a:rPr lang="zh-CN" altLang="en-US" sz="1800" dirty="0" smtClean="0">
                <a:latin typeface="华文新魏" panose="02010800040101010101" pitchFamily="2" charset="-122"/>
                <a:ea typeface="华文新魏" panose="02010800040101010101" pitchFamily="2" charset="-122"/>
              </a:rPr>
              <a:t>刘少奇的火葬单上写着化名刘卫黄，职业为无业</a:t>
            </a:r>
            <a:endParaRPr lang="zh-CN" altLang="en-US" sz="1800" dirty="0">
              <a:latin typeface="华文新魏" panose="02010800040101010101" pitchFamily="2" charset="-122"/>
              <a:ea typeface="华文新魏" panose="02010800040101010101" pitchFamily="2" charset="-122"/>
            </a:endParaRPr>
          </a:p>
        </p:txBody>
      </p:sp>
      <p:sp>
        <p:nvSpPr>
          <p:cNvPr id="6" name="文本框 5"/>
          <p:cNvSpPr txBox="1"/>
          <p:nvPr/>
        </p:nvSpPr>
        <p:spPr>
          <a:xfrm>
            <a:off x="4038600" y="107950"/>
            <a:ext cx="446087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大雪压青松</a:t>
            </a:r>
            <a:endParaRPr lang="zh-CN" altLang="en-US" sz="4000" dirty="0">
              <a:solidFill>
                <a:schemeClr val="bg1"/>
              </a:solidFill>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任意多边形 2"/>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437" name="矩形 1"/>
          <p:cNvSpPr/>
          <p:nvPr/>
        </p:nvSpPr>
        <p:spPr>
          <a:xfrm>
            <a:off x="4443095" y="1043305"/>
            <a:ext cx="7585075" cy="4769485"/>
          </a:xfrm>
          <a:prstGeom prst="rect">
            <a:avLst/>
          </a:prstGeom>
          <a:noFill/>
          <a:ln w="9525">
            <a:noFill/>
          </a:ln>
        </p:spPr>
        <p:txBody>
          <a:bodyPr>
            <a:spAutoFit/>
          </a:bodyPr>
          <a:p>
            <a:pPr eaLnBrk="1" hangingPunct="1">
              <a:spcBef>
                <a:spcPct val="50000"/>
              </a:spcBef>
            </a:pPr>
            <a:r>
              <a:rPr lang="zh-CN" altLang="en-US" sz="3200" b="1" dirty="0">
                <a:solidFill>
                  <a:srgbClr val="000000"/>
                </a:solidFill>
                <a:latin typeface="华文新魏" panose="02010800040101010101" pitchFamily="2" charset="-122"/>
                <a:ea typeface="华文新魏" panose="02010800040101010101" pitchFamily="2" charset="-122"/>
                <a:cs typeface="华文新魏" panose="02010800040101010101" pitchFamily="2" charset="-122"/>
              </a:rPr>
              <a:t>  刘少奇在“文化大革命”被批斗时，曾拿着宪法悲愤的说：</a:t>
            </a:r>
            <a:endParaRPr lang="en-US" altLang="zh-CN" sz="3200" b="1" dirty="0">
              <a:solidFill>
                <a:srgbClr val="000000"/>
              </a:solidFill>
              <a:latin typeface="华文新魏" panose="02010800040101010101" pitchFamily="2" charset="-122"/>
              <a:ea typeface="华文新魏" panose="02010800040101010101" pitchFamily="2" charset="-122"/>
              <a:cs typeface="华文新魏" panose="02010800040101010101" pitchFamily="2" charset="-122"/>
            </a:endParaRPr>
          </a:p>
          <a:p>
            <a:pPr eaLnBrk="1" hangingPunct="1">
              <a:spcBef>
                <a:spcPct val="50000"/>
              </a:spcBef>
            </a:pPr>
            <a:r>
              <a:rPr lang="en-US" altLang="zh-CN" sz="3200" b="1" dirty="0">
                <a:solidFill>
                  <a:srgbClr val="000000"/>
                </a:solidFill>
                <a:latin typeface="华文新魏" panose="02010800040101010101" pitchFamily="2" charset="-122"/>
                <a:ea typeface="华文新魏" panose="02010800040101010101" pitchFamily="2" charset="-122"/>
                <a:cs typeface="华文新魏" panose="02010800040101010101" pitchFamily="2" charset="-122"/>
              </a:rPr>
              <a:t>     </a:t>
            </a:r>
            <a:r>
              <a:rPr lang="zh-CN" altLang="en-US" sz="3200" b="1" dirty="0">
                <a:solidFill>
                  <a:srgbClr val="000000"/>
                </a:solidFill>
                <a:latin typeface="华文新魏" panose="02010800040101010101" pitchFamily="2" charset="-122"/>
                <a:ea typeface="华文新魏" panose="02010800040101010101" pitchFamily="2" charset="-122"/>
                <a:cs typeface="华文新魏" panose="02010800040101010101" pitchFamily="2" charset="-122"/>
              </a:rPr>
              <a:t>“我是中华人民共和国的主席，你们怎样对待我个人，这无关紧要，但我要捍卫国家主席的尊严</a:t>
            </a:r>
            <a:r>
              <a:rPr lang="en-US" altLang="zh-CN" sz="3200" b="1" dirty="0">
                <a:solidFill>
                  <a:srgbClr val="000000"/>
                </a:solidFill>
                <a:latin typeface="华文新魏" panose="02010800040101010101" pitchFamily="2" charset="-122"/>
                <a:ea typeface="华文新魏" panose="02010800040101010101" pitchFamily="2" charset="-122"/>
                <a:cs typeface="华文新魏" panose="02010800040101010101" pitchFamily="2" charset="-122"/>
              </a:rPr>
              <a:t>……</a:t>
            </a:r>
            <a:r>
              <a:rPr lang="zh-CN" altLang="en-US" sz="3200" b="1" dirty="0">
                <a:latin typeface="华文新魏" panose="02010800040101010101" pitchFamily="2" charset="-122"/>
                <a:ea typeface="华文新魏" panose="02010800040101010101" pitchFamily="2" charset="-122"/>
                <a:cs typeface="华文新魏" panose="02010800040101010101" pitchFamily="2" charset="-122"/>
              </a:rPr>
              <a:t>你们这样做，是在侮辱我们的国家。我个人</a:t>
            </a:r>
            <a:r>
              <a:rPr lang="zh-CN" altLang="en-US" sz="3200" b="1" dirty="0">
                <a:solidFill>
                  <a:srgbClr val="000000"/>
                </a:solidFill>
                <a:latin typeface="华文新魏" panose="02010800040101010101" pitchFamily="2" charset="-122"/>
                <a:ea typeface="华文新魏" panose="02010800040101010101" pitchFamily="2" charset="-122"/>
                <a:cs typeface="华文新魏" panose="02010800040101010101" pitchFamily="2" charset="-122"/>
              </a:rPr>
              <a:t>也是一个公民，你们为什么不让我讲话？</a:t>
            </a:r>
            <a:r>
              <a:rPr lang="zh-CN" altLang="en-US" sz="3200" b="1" dirty="0">
                <a:solidFill>
                  <a:srgbClr val="FF0000"/>
                </a:solidFill>
                <a:latin typeface="华文新魏" panose="02010800040101010101" pitchFamily="2" charset="-122"/>
                <a:ea typeface="华文新魏" panose="02010800040101010101" pitchFamily="2" charset="-122"/>
                <a:cs typeface="华文新魏" panose="02010800040101010101" pitchFamily="2" charset="-122"/>
              </a:rPr>
              <a:t>宪法保障每一个公民的人身权利不受侵犯，破坏宪法的人是要受到法律的严厉制裁的。</a:t>
            </a:r>
            <a:r>
              <a:rPr lang="zh-CN" altLang="en-US" sz="3200" b="1" dirty="0">
                <a:solidFill>
                  <a:srgbClr val="000000"/>
                </a:solidFill>
                <a:latin typeface="华文新魏" panose="02010800040101010101" pitchFamily="2" charset="-122"/>
                <a:ea typeface="华文新魏" panose="02010800040101010101" pitchFamily="2" charset="-122"/>
                <a:cs typeface="华文新魏" panose="02010800040101010101" pitchFamily="2" charset="-122"/>
              </a:rPr>
              <a:t>”</a:t>
            </a:r>
            <a:endParaRPr lang="zh-CN" altLang="en-US" sz="3200" b="1" dirty="0">
              <a:solidFill>
                <a:srgbClr val="000000"/>
              </a:solidFill>
              <a:latin typeface="华文新魏" panose="02010800040101010101" pitchFamily="2" charset="-122"/>
              <a:ea typeface="华文新魏" panose="02010800040101010101" pitchFamily="2" charset="-122"/>
              <a:cs typeface="华文新魏" panose="02010800040101010101" pitchFamily="2" charset="-122"/>
            </a:endParaRPr>
          </a:p>
        </p:txBody>
      </p:sp>
      <p:pic>
        <p:nvPicPr>
          <p:cNvPr id="4" name="图片 3" descr="7"/>
          <p:cNvPicPr>
            <a:picLocks noChangeAspect="1"/>
          </p:cNvPicPr>
          <p:nvPr/>
        </p:nvPicPr>
        <p:blipFill>
          <a:blip r:embed="rId1"/>
          <a:stretch>
            <a:fillRect/>
          </a:stretch>
        </p:blipFill>
        <p:spPr>
          <a:xfrm>
            <a:off x="464820" y="1664970"/>
            <a:ext cx="3978275" cy="2571750"/>
          </a:xfrm>
          <a:prstGeom prst="rect">
            <a:avLst/>
          </a:prstGeom>
        </p:spPr>
      </p:pic>
      <p:sp>
        <p:nvSpPr>
          <p:cNvPr id="6" name="文本框 5"/>
          <p:cNvSpPr txBox="1"/>
          <p:nvPr/>
        </p:nvSpPr>
        <p:spPr>
          <a:xfrm>
            <a:off x="1504950" y="4328160"/>
            <a:ext cx="2224405" cy="583565"/>
          </a:xfrm>
          <a:prstGeom prst="rect">
            <a:avLst/>
          </a:prstGeom>
          <a:noFill/>
        </p:spPr>
        <p:txBody>
          <a:bodyPr wrap="none" rtlCol="0">
            <a:spAutoFit/>
          </a:bodyPr>
          <a:p>
            <a:r>
              <a:rPr lang="zh-CN" altLang="en-US" sz="3200" b="1">
                <a:solidFill>
                  <a:schemeClr val="accent2">
                    <a:lumMod val="75000"/>
                  </a:schemeClr>
                </a:solidFill>
                <a:latin typeface="幼圆" panose="02010509060101010101" charset="-122"/>
                <a:ea typeface="幼圆" panose="02010509060101010101" charset="-122"/>
              </a:rPr>
              <a:t>批判刘少奇</a:t>
            </a:r>
            <a:endParaRPr lang="zh-CN" altLang="en-US" sz="3200" b="1">
              <a:solidFill>
                <a:schemeClr val="accent2">
                  <a:lumMod val="75000"/>
                </a:schemeClr>
              </a:solidFill>
              <a:latin typeface="幼圆" panose="02010509060101010101" charset="-122"/>
              <a:ea typeface="幼圆" panose="02010509060101010101" charset="-122"/>
            </a:endParaRPr>
          </a:p>
        </p:txBody>
      </p:sp>
      <p:sp>
        <p:nvSpPr>
          <p:cNvPr id="8197" name="Rectangle 6" descr="dtus_bg"/>
          <p:cNvSpPr/>
          <p:nvPr/>
        </p:nvSpPr>
        <p:spPr>
          <a:xfrm>
            <a:off x="5240973" y="5908993"/>
            <a:ext cx="5082540" cy="534035"/>
          </a:xfrm>
          <a:prstGeom prst="rect">
            <a:avLst/>
          </a:prstGeom>
          <a:solidFill>
            <a:schemeClr val="accent2"/>
          </a:solidFill>
          <a:ln w="9525">
            <a:noFill/>
            <a:miter/>
          </a:ln>
        </p:spPr>
        <p:txBody>
          <a:bodyPr wrap="none">
            <a:spAutoFit/>
          </a:bodyPr>
          <a:p>
            <a:pPr marL="0" marR="0" lvl="0" indent="0" algn="l" defTabSz="914400" rtl="0" eaLnBrk="1" fontAlgn="base" latinLnBrk="0" hangingPunct="1">
              <a:lnSpc>
                <a:spcPct val="90000"/>
              </a:lnSpc>
              <a:spcBef>
                <a:spcPct val="20000"/>
              </a:spcBef>
              <a:spcAft>
                <a:spcPct val="0"/>
              </a:spcAft>
              <a:buClrTx/>
              <a:buSzTx/>
              <a:buFont typeface="Arial" panose="020B0604020202020204" pitchFamily="34" charset="0"/>
              <a:buNone/>
              <a:defRPr/>
            </a:pPr>
            <a:r>
              <a:rPr kumimoji="0" lang="zh-CN" altLang="en-US" sz="3200" b="1" i="0" u="none" strike="noStrike" kern="1200" cap="none" spc="0" normalizeH="0" baseline="0" noProof="1">
                <a:ln>
                  <a:noFill/>
                </a:ln>
                <a:solidFill>
                  <a:schemeClr val="bg1"/>
                </a:solidFill>
                <a:effectLst/>
                <a:uLnTx/>
                <a:uFillTx/>
                <a:latin typeface="黑体" panose="02010609060101010101" charset="-122"/>
                <a:ea typeface="黑体" panose="02010609060101010101" charset="-122"/>
                <a:cs typeface="+mn-ea"/>
              </a:rPr>
              <a:t>民主法治建设遭到严重破坏</a:t>
            </a:r>
            <a:endParaRPr kumimoji="0" lang="zh-CN" altLang="en-US" sz="3200" b="1" i="0" u="none" strike="noStrike" kern="1200" cap="none" spc="0" normalizeH="0" baseline="0" noProof="1">
              <a:ln>
                <a:noFill/>
              </a:ln>
              <a:solidFill>
                <a:schemeClr val="bg1"/>
              </a:solidFill>
              <a:effectLst/>
              <a:uLnTx/>
              <a:uFillTx/>
              <a:latin typeface="黑体" panose="02010609060101010101" charset="-122"/>
              <a:ea typeface="黑体" panose="02010609060101010101" charset="-122"/>
              <a:cs typeface="+mn-ea"/>
            </a:endParaRPr>
          </a:p>
        </p:txBody>
      </p:sp>
      <p:sp>
        <p:nvSpPr>
          <p:cNvPr id="2" name="文本框 1"/>
          <p:cNvSpPr txBox="1"/>
          <p:nvPr/>
        </p:nvSpPr>
        <p:spPr>
          <a:xfrm>
            <a:off x="4038600" y="107950"/>
            <a:ext cx="446087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大雪压青松</a:t>
            </a:r>
            <a:endParaRPr lang="zh-CN" altLang="en-US" sz="4000" dirty="0">
              <a:solidFill>
                <a:schemeClr val="bg1"/>
              </a:solidFill>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8197"/>
                                        </p:tgtEl>
                                        <p:attrNameLst>
                                          <p:attrName>style.visibility</p:attrName>
                                        </p:attrNameLst>
                                      </p:cBhvr>
                                      <p:to>
                                        <p:strVal val="visible"/>
                                      </p:to>
                                    </p:set>
                                    <p:anim calcmode="lin" valueType="num">
                                      <p:cBhvr additive="base">
                                        <p:cTn id="7" dur="500"/>
                                        <p:tgtEl>
                                          <p:spTgt spid="8197"/>
                                        </p:tgtEl>
                                        <p:attrNameLst>
                                          <p:attrName>ppt_y</p:attrName>
                                        </p:attrNameLst>
                                      </p:cBhvr>
                                      <p:tavLst>
                                        <p:tav tm="0">
                                          <p:val>
                                            <p:strVal val="#ppt_y+#ppt_h*1.125000"/>
                                          </p:val>
                                        </p:tav>
                                        <p:tav tm="100000">
                                          <p:val>
                                            <p:strVal val="#ppt_y"/>
                                          </p:val>
                                        </p:tav>
                                      </p:tavLst>
                                    </p:anim>
                                    <p:animEffect transition="in" filter="wipe(up)">
                                      <p:cBhvr>
                                        <p:cTn id="8" dur="500"/>
                                        <p:tgtEl>
                                          <p:spTgt spid="81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7" grpId="0" bldLvl="0" animBg="1"/>
      <p:bldP spid="8197"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任意多边形 2"/>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文本框 3"/>
          <p:cNvSpPr txBox="1"/>
          <p:nvPr/>
        </p:nvSpPr>
        <p:spPr>
          <a:xfrm>
            <a:off x="291465" y="6005195"/>
            <a:ext cx="5150485" cy="368300"/>
          </a:xfrm>
          <a:prstGeom prst="rect">
            <a:avLst/>
          </a:prstGeom>
          <a:noFill/>
        </p:spPr>
        <p:txBody>
          <a:bodyPr wrap="square" rtlCol="0" anchor="t">
            <a:spAutoFit/>
          </a:bodyPr>
          <a:p>
            <a:r>
              <a:rPr lang="zh-CN" altLang="en-US" b="1" dirty="0">
                <a:solidFill>
                  <a:srgbClr val="C00000"/>
                </a:solidFill>
                <a:latin typeface="宋体" panose="02010600030101010101" pitchFamily="2" charset="-122"/>
                <a:ea typeface="宋体" panose="02010600030101010101" pitchFamily="2" charset="-122"/>
                <a:cs typeface="宋体" panose="02010600030101010101" pitchFamily="2" charset="-122"/>
                <a:sym typeface="+mn-ea"/>
              </a:rPr>
              <a:t>九一三事件 </a:t>
            </a:r>
            <a:r>
              <a:rPr lang="zh-CN" altLang="en-US">
                <a:latin typeface="宋体" panose="02010600030101010101" pitchFamily="2" charset="-122"/>
                <a:ea typeface="宋体" panose="02010600030101010101" pitchFamily="2" charset="-122"/>
                <a:cs typeface="宋体" panose="02010600030101010101" pitchFamily="2" charset="-122"/>
                <a:sym typeface="+mn-ea"/>
              </a:rPr>
              <a:t>粉碎林彪反革命集团  </a:t>
            </a:r>
            <a:endParaRPr lang="zh-CN" altLang="en-US">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7" name="文本框 6"/>
          <p:cNvSpPr txBox="1"/>
          <p:nvPr/>
        </p:nvSpPr>
        <p:spPr>
          <a:xfrm>
            <a:off x="8489315" y="6082030"/>
            <a:ext cx="5251450" cy="398780"/>
          </a:xfrm>
          <a:prstGeom prst="rect">
            <a:avLst/>
          </a:prstGeom>
          <a:noFill/>
        </p:spPr>
        <p:txBody>
          <a:bodyPr wrap="square" rtlCol="0" anchor="t">
            <a:spAutoFit/>
          </a:bodyPr>
          <a:p>
            <a:r>
              <a:rPr lang="zh-CN" altLang="en-US" sz="2000">
                <a:latin typeface="+mj-ea"/>
                <a:ea typeface="+mj-ea"/>
                <a:cs typeface="+mj-ea"/>
                <a:sym typeface="+mn-ea"/>
              </a:rPr>
              <a:t>粉碎</a:t>
            </a:r>
            <a:r>
              <a:rPr lang="en-US" altLang="zh-CN" sz="2000">
                <a:latin typeface="+mj-ea"/>
                <a:ea typeface="+mj-ea"/>
                <a:cs typeface="+mj-ea"/>
                <a:sym typeface="+mn-ea"/>
              </a:rPr>
              <a:t>“</a:t>
            </a:r>
            <a:r>
              <a:rPr lang="zh-CN" altLang="en-US" sz="2000">
                <a:latin typeface="+mj-ea"/>
                <a:ea typeface="+mj-ea"/>
                <a:cs typeface="+mj-ea"/>
                <a:sym typeface="+mn-ea"/>
              </a:rPr>
              <a:t>四人帮</a:t>
            </a:r>
            <a:r>
              <a:rPr lang="en-US" altLang="zh-CN" sz="2000">
                <a:latin typeface="+mj-ea"/>
                <a:ea typeface="+mj-ea"/>
                <a:cs typeface="+mj-ea"/>
                <a:sym typeface="+mn-ea"/>
              </a:rPr>
              <a:t>”——</a:t>
            </a:r>
            <a:r>
              <a:rPr lang="zh-CN" altLang="en-US" sz="2000">
                <a:solidFill>
                  <a:srgbClr val="FF0000"/>
                </a:solidFill>
                <a:latin typeface="+mj-ea"/>
                <a:ea typeface="+mj-ea"/>
                <a:cs typeface="+mj-ea"/>
                <a:sym typeface="+mn-ea"/>
              </a:rPr>
              <a:t>文革结束</a:t>
            </a:r>
            <a:endParaRPr lang="zh-CN" altLang="en-US" sz="2000">
              <a:solidFill>
                <a:srgbClr val="FF0000"/>
              </a:solidFill>
              <a:latin typeface="+mj-ea"/>
              <a:ea typeface="+mj-ea"/>
              <a:cs typeface="+mj-ea"/>
              <a:sym typeface="+mn-ea"/>
            </a:endParaRPr>
          </a:p>
        </p:txBody>
      </p:sp>
      <p:pic>
        <p:nvPicPr>
          <p:cNvPr id="25603" name="图片 31746" descr="未标题-1 拷贝l"/>
          <p:cNvPicPr>
            <a:picLocks noChangeAspect="1"/>
          </p:cNvPicPr>
          <p:nvPr/>
        </p:nvPicPr>
        <p:blipFill>
          <a:blip r:embed="rId1"/>
          <a:stretch>
            <a:fillRect/>
          </a:stretch>
        </p:blipFill>
        <p:spPr>
          <a:xfrm>
            <a:off x="256540" y="1606550"/>
            <a:ext cx="3579495" cy="4305300"/>
          </a:xfrm>
          <a:prstGeom prst="rect">
            <a:avLst/>
          </a:prstGeom>
          <a:noFill/>
          <a:ln w="9525">
            <a:noFill/>
          </a:ln>
        </p:spPr>
      </p:pic>
      <p:pic>
        <p:nvPicPr>
          <p:cNvPr id="40964" name="Picture 4" descr="oldphoto-a0a"/>
          <p:cNvPicPr>
            <a:picLocks noChangeAspect="1"/>
          </p:cNvPicPr>
          <p:nvPr/>
        </p:nvPicPr>
        <p:blipFill>
          <a:blip r:embed="rId2"/>
          <a:srcRect r="9766" b="5628"/>
          <a:stretch>
            <a:fillRect/>
          </a:stretch>
        </p:blipFill>
        <p:spPr>
          <a:xfrm>
            <a:off x="8345805" y="1606550"/>
            <a:ext cx="3408680" cy="4344670"/>
          </a:xfrm>
          <a:prstGeom prst="rect">
            <a:avLst/>
          </a:prstGeom>
          <a:noFill/>
          <a:ln w="9525">
            <a:noFill/>
          </a:ln>
        </p:spPr>
      </p:pic>
      <p:pic>
        <p:nvPicPr>
          <p:cNvPr id="2" name="图片 1" descr="1"/>
          <p:cNvPicPr>
            <a:picLocks noChangeAspect="1"/>
          </p:cNvPicPr>
          <p:nvPr/>
        </p:nvPicPr>
        <p:blipFill>
          <a:blip r:embed="rId3"/>
          <a:stretch>
            <a:fillRect/>
          </a:stretch>
        </p:blipFill>
        <p:spPr>
          <a:xfrm>
            <a:off x="4276090" y="1677035"/>
            <a:ext cx="3639820" cy="4203700"/>
          </a:xfrm>
          <a:prstGeom prst="rect">
            <a:avLst/>
          </a:prstGeom>
        </p:spPr>
      </p:pic>
      <p:sp>
        <p:nvSpPr>
          <p:cNvPr id="6" name="文本框 5"/>
          <p:cNvSpPr txBox="1"/>
          <p:nvPr/>
        </p:nvSpPr>
        <p:spPr>
          <a:xfrm>
            <a:off x="4971415" y="6010910"/>
            <a:ext cx="5168265" cy="460375"/>
          </a:xfrm>
          <a:prstGeom prst="rect">
            <a:avLst/>
          </a:prstGeom>
          <a:noFill/>
        </p:spPr>
        <p:txBody>
          <a:bodyPr wrap="square" rtlCol="0" anchor="t">
            <a:spAutoFit/>
          </a:bodyPr>
          <a:p>
            <a:r>
              <a:rPr lang="zh-CN" altLang="en-US" sz="2400" b="1">
                <a:solidFill>
                  <a:schemeClr val="accent2"/>
                </a:solidFill>
                <a:latin typeface="宋体" panose="02010600030101010101" pitchFamily="2" charset="-122"/>
                <a:ea typeface="宋体" panose="02010600030101010101" pitchFamily="2" charset="-122"/>
                <a:cs typeface="宋体" panose="02010600030101010101" pitchFamily="2" charset="-122"/>
                <a:sym typeface="+mn-ea"/>
              </a:rPr>
              <a:t>1976年10月23日</a:t>
            </a:r>
            <a:endParaRPr lang="zh-CN" altLang="en-US" sz="2400" b="1">
              <a:solidFill>
                <a:schemeClr val="accent2"/>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8" name="文本框 7"/>
          <p:cNvSpPr txBox="1"/>
          <p:nvPr/>
        </p:nvSpPr>
        <p:spPr>
          <a:xfrm>
            <a:off x="4038600" y="107950"/>
            <a:ext cx="446087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大雪压青松</a:t>
            </a:r>
            <a:endParaRPr lang="zh-CN" altLang="en-US" sz="4000" dirty="0">
              <a:solidFill>
                <a:schemeClr val="bg1"/>
              </a:solidFill>
            </a:endParaRPr>
          </a:p>
        </p:txBody>
      </p:sp>
    </p:spTree>
  </p:cSld>
  <p:clrMapOvr>
    <a:masterClrMapping/>
  </p:clrMapOvr>
  <p:transition spd="med"/>
  <p:timing>
    <p:tnLst>
      <p:par>
        <p:cTn id="1" dur="indefinite" restart="never" nodeType="tmRoot"/>
      </p:par>
    </p:tnLst>
    <p:bldLst>
      <p:bldP spid="7" grpId="0"/>
      <p:bldP spid="4" grpId="0"/>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6"/>
          <p:cNvPicPr>
            <a:picLocks noChangeAspect="1"/>
          </p:cNvPicPr>
          <p:nvPr/>
        </p:nvPicPr>
        <p:blipFill>
          <a:blip r:embed="rId1"/>
          <a:stretch>
            <a:fillRect/>
          </a:stretch>
        </p:blipFill>
        <p:spPr>
          <a:xfrm>
            <a:off x="1100455" y="1151255"/>
            <a:ext cx="10067925" cy="5049520"/>
          </a:xfrm>
          <a:prstGeom prst="rect">
            <a:avLst/>
          </a:prstGeom>
        </p:spPr>
      </p:pic>
      <p:sp>
        <p:nvSpPr>
          <p:cNvPr id="3" name="圆角矩形 2"/>
          <p:cNvSpPr/>
          <p:nvPr/>
        </p:nvSpPr>
        <p:spPr>
          <a:xfrm>
            <a:off x="1353185" y="3923030"/>
            <a:ext cx="9562465" cy="2277745"/>
          </a:xfrm>
          <a:prstGeom prst="roundRect">
            <a:avLst/>
          </a:prstGeom>
          <a:solidFill>
            <a:schemeClr val="bg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3200">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3200">
                <a:solidFill>
                  <a:schemeClr val="tx1"/>
                </a:solidFill>
                <a:latin typeface="宋体" panose="02010600030101010101" pitchFamily="2" charset="-122"/>
                <a:ea typeface="宋体" panose="02010600030101010101" pitchFamily="2" charset="-122"/>
                <a:cs typeface="宋体" panose="02010600030101010101" pitchFamily="2" charset="-122"/>
              </a:rPr>
              <a:t>历史已经判明</a:t>
            </a:r>
            <a:r>
              <a:rPr lang="en-US" altLang="zh-CN" sz="3200">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3200">
                <a:solidFill>
                  <a:schemeClr val="tx1"/>
                </a:solidFill>
                <a:latin typeface="宋体" panose="02010600030101010101" pitchFamily="2" charset="-122"/>
                <a:ea typeface="宋体" panose="02010600030101010101" pitchFamily="2" charset="-122"/>
                <a:cs typeface="宋体" panose="02010600030101010101" pitchFamily="2" charset="-122"/>
              </a:rPr>
              <a:t>文化大革命</a:t>
            </a:r>
            <a:r>
              <a:rPr lang="en-US" altLang="zh-CN" sz="3200">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3200">
                <a:solidFill>
                  <a:schemeClr val="tx1"/>
                </a:solidFill>
                <a:latin typeface="宋体" panose="02010600030101010101" pitchFamily="2" charset="-122"/>
                <a:ea typeface="宋体" panose="02010600030101010101" pitchFamily="2" charset="-122"/>
                <a:cs typeface="宋体" panose="02010600030101010101" pitchFamily="2" charset="-122"/>
              </a:rPr>
              <a:t>是一场由领导错</a:t>
            </a:r>
            <a:endParaRPr lang="zh-CN" altLang="en-US" sz="3200">
              <a:solidFill>
                <a:schemeClr val="tx1"/>
              </a:solidFill>
              <a:latin typeface="宋体" panose="02010600030101010101" pitchFamily="2" charset="-122"/>
              <a:ea typeface="宋体" panose="02010600030101010101" pitchFamily="2" charset="-122"/>
              <a:cs typeface="宋体" panose="02010600030101010101" pitchFamily="2" charset="-122"/>
            </a:endParaRPr>
          </a:p>
          <a:p>
            <a:pPr algn="ctr"/>
            <a:r>
              <a:rPr lang="zh-CN" altLang="en-US" sz="3200">
                <a:solidFill>
                  <a:schemeClr val="tx1"/>
                </a:solidFill>
                <a:latin typeface="宋体" panose="02010600030101010101" pitchFamily="2" charset="-122"/>
                <a:ea typeface="宋体" panose="02010600030101010101" pitchFamily="2" charset="-122"/>
                <a:cs typeface="宋体" panose="02010600030101010101" pitchFamily="2" charset="-122"/>
              </a:rPr>
              <a:t>误发动，被反革命集团利用，给党、国家和各族人</a:t>
            </a:r>
            <a:endParaRPr lang="zh-CN" altLang="en-US" sz="3200">
              <a:solidFill>
                <a:schemeClr val="tx1"/>
              </a:solidFill>
              <a:latin typeface="宋体" panose="02010600030101010101" pitchFamily="2" charset="-122"/>
              <a:ea typeface="宋体" panose="02010600030101010101" pitchFamily="2" charset="-122"/>
              <a:cs typeface="宋体" panose="02010600030101010101" pitchFamily="2" charset="-122"/>
            </a:endParaRPr>
          </a:p>
          <a:p>
            <a:pPr algn="l"/>
            <a:r>
              <a:rPr lang="zh-CN" altLang="en-US" sz="3200">
                <a:solidFill>
                  <a:schemeClr val="tx1"/>
                </a:solidFill>
                <a:latin typeface="宋体" panose="02010600030101010101" pitchFamily="2" charset="-122"/>
                <a:ea typeface="宋体" panose="02010600030101010101" pitchFamily="2" charset="-122"/>
                <a:cs typeface="宋体" panose="02010600030101010101" pitchFamily="2" charset="-122"/>
              </a:rPr>
              <a:t>民带来严重灾难的内乱。</a:t>
            </a:r>
            <a:endParaRPr lang="zh-CN" altLang="en-US" sz="3200">
              <a:solidFill>
                <a:schemeClr val="tx1"/>
              </a:solidFill>
              <a:latin typeface="宋体" panose="02010600030101010101" pitchFamily="2" charset="-122"/>
              <a:ea typeface="宋体" panose="02010600030101010101" pitchFamily="2" charset="-122"/>
              <a:cs typeface="宋体" panose="02010600030101010101" pitchFamily="2" charset="-122"/>
            </a:endParaRPr>
          </a:p>
          <a:p>
            <a:pPr algn="ctr"/>
            <a:endParaRPr lang="zh-CN" altLang="en-US" sz="320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4" name="任意多边形 3"/>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4947285" y="6315075"/>
            <a:ext cx="2540000" cy="368300"/>
          </a:xfrm>
          <a:prstGeom prst="rect">
            <a:avLst/>
          </a:prstGeom>
          <a:noFill/>
        </p:spPr>
        <p:txBody>
          <a:bodyPr wrap="square" rtlCol="0" anchor="t">
            <a:spAutoFit/>
          </a:bodyPr>
          <a:p>
            <a:r>
              <a:rPr lang="zh-CN" altLang="en-US" b="1">
                <a:solidFill>
                  <a:schemeClr val="accent2"/>
                </a:solidFill>
                <a:latin typeface="幼圆" panose="02010509060101010101" charset="-122"/>
                <a:ea typeface="幼圆" panose="02010509060101010101" charset="-122"/>
              </a:rPr>
              <a:t>１９８</a:t>
            </a:r>
            <a:r>
              <a:rPr lang="en-US" altLang="zh-CN" b="1">
                <a:solidFill>
                  <a:schemeClr val="accent2"/>
                </a:solidFill>
                <a:latin typeface="幼圆" panose="02010509060101010101" charset="-122"/>
                <a:ea typeface="幼圆" panose="02010509060101010101" charset="-122"/>
              </a:rPr>
              <a:t>1</a:t>
            </a:r>
            <a:r>
              <a:rPr lang="zh-CN" altLang="en-US" b="1">
                <a:solidFill>
                  <a:schemeClr val="accent2"/>
                </a:solidFill>
                <a:latin typeface="幼圆" panose="02010509060101010101" charset="-122"/>
                <a:ea typeface="幼圆" panose="02010509060101010101" charset="-122"/>
              </a:rPr>
              <a:t>年６月２７日</a:t>
            </a:r>
            <a:endParaRPr lang="zh-CN" altLang="en-US" b="1">
              <a:solidFill>
                <a:schemeClr val="accent2"/>
              </a:solidFill>
              <a:latin typeface="幼圆" panose="02010509060101010101" charset="-122"/>
              <a:ea typeface="幼圆" panose="02010509060101010101" charset="-122"/>
            </a:endParaRPr>
          </a:p>
        </p:txBody>
      </p:sp>
      <p:sp>
        <p:nvSpPr>
          <p:cNvPr id="7" name="文本框 6"/>
          <p:cNvSpPr txBox="1"/>
          <p:nvPr/>
        </p:nvSpPr>
        <p:spPr>
          <a:xfrm>
            <a:off x="4038600" y="107950"/>
            <a:ext cx="446087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大雪压青松</a:t>
            </a:r>
            <a:endParaRPr lang="zh-CN" altLang="en-US" sz="4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470025" y="1230630"/>
            <a:ext cx="9251950" cy="2245360"/>
          </a:xfrm>
          <a:prstGeom prst="rect">
            <a:avLst/>
          </a:prstGeom>
          <a:noFill/>
        </p:spPr>
        <p:txBody>
          <a:bodyPr wrap="square" rtlCol="0" anchor="t">
            <a:spAutoFit/>
          </a:bodyPr>
          <a:p>
            <a:r>
              <a:rPr lang="en-US" altLang="zh-CN" sz="2800" b="1">
                <a:latin typeface="华文新魏" panose="02010800040101010101" pitchFamily="2" charset="-122"/>
                <a:ea typeface="华文新魏" panose="02010800040101010101" pitchFamily="2" charset="-122"/>
                <a:cs typeface="华文新魏" panose="02010800040101010101" pitchFamily="2" charset="-122"/>
              </a:rPr>
              <a:t>       </a:t>
            </a:r>
            <a:r>
              <a:rPr lang="zh-CN" altLang="en-US" sz="2800" b="1">
                <a:latin typeface="华文新魏" panose="02010800040101010101" pitchFamily="2" charset="-122"/>
                <a:ea typeface="华文新魏" panose="02010800040101010101" pitchFamily="2" charset="-122"/>
                <a:cs typeface="华文新魏" panose="02010800040101010101" pitchFamily="2" charset="-122"/>
              </a:rPr>
              <a:t>现在的问题是法律很不完备，很多法律还没有制定出来。往往把领导人说的话当做‘法’，不赞成领导人说的话叫做‘违法’，领导人的话改变了，‘法’也就跟着改变。所以要集中力量制定各种必要的</a:t>
            </a:r>
            <a:r>
              <a:rPr lang="zh-CN" altLang="en-US" sz="2800" b="1">
                <a:solidFill>
                  <a:srgbClr val="FF0000"/>
                </a:solidFill>
                <a:latin typeface="华文新魏" panose="02010800040101010101" pitchFamily="2" charset="-122"/>
                <a:ea typeface="华文新魏" panose="02010800040101010101" pitchFamily="2" charset="-122"/>
                <a:cs typeface="华文新魏" panose="02010800040101010101" pitchFamily="2" charset="-122"/>
              </a:rPr>
              <a:t>法律</a:t>
            </a:r>
            <a:r>
              <a:rPr lang="en-US" altLang="zh-CN" sz="2800" b="1">
                <a:latin typeface="华文新魏" panose="02010800040101010101" pitchFamily="2" charset="-122"/>
                <a:ea typeface="华文新魏" panose="02010800040101010101" pitchFamily="2" charset="-122"/>
                <a:cs typeface="华文新魏" panose="02010800040101010101" pitchFamily="2" charset="-122"/>
              </a:rPr>
              <a:t>......</a:t>
            </a:r>
            <a:endParaRPr lang="en-US" altLang="zh-CN" sz="2800" b="1">
              <a:latin typeface="华文新魏" panose="02010800040101010101" pitchFamily="2" charset="-122"/>
              <a:ea typeface="华文新魏" panose="02010800040101010101" pitchFamily="2" charset="-122"/>
              <a:cs typeface="华文新魏" panose="02010800040101010101" pitchFamily="2" charset="-122"/>
            </a:endParaRPr>
          </a:p>
          <a:p>
            <a:r>
              <a:rPr lang="en-US" altLang="zh-CN" sz="2800" b="1">
                <a:latin typeface="华文新魏" panose="02010800040101010101" pitchFamily="2" charset="-122"/>
                <a:ea typeface="华文新魏" panose="02010800040101010101" pitchFamily="2" charset="-122"/>
                <a:cs typeface="华文新魏" panose="02010800040101010101" pitchFamily="2" charset="-122"/>
              </a:rPr>
              <a:t>                                              ———</a:t>
            </a:r>
            <a:r>
              <a:rPr lang="zh-CN" altLang="en-US" sz="2800" b="1">
                <a:latin typeface="华文新魏" panose="02010800040101010101" pitchFamily="2" charset="-122"/>
                <a:ea typeface="华文新魏" panose="02010800040101010101" pitchFamily="2" charset="-122"/>
                <a:cs typeface="华文新魏" panose="02010800040101010101" pitchFamily="2" charset="-122"/>
              </a:rPr>
              <a:t>邓小平</a:t>
            </a:r>
            <a:r>
              <a:rPr lang="en-US" altLang="zh-CN" sz="2800" b="1">
                <a:latin typeface="华文新魏" panose="02010800040101010101" pitchFamily="2" charset="-122"/>
                <a:ea typeface="华文新魏" panose="02010800040101010101" pitchFamily="2" charset="-122"/>
                <a:cs typeface="华文新魏" panose="02010800040101010101" pitchFamily="2" charset="-122"/>
              </a:rPr>
              <a:t>1978</a:t>
            </a:r>
            <a:r>
              <a:rPr lang="zh-CN" altLang="en-US" sz="2800" b="1">
                <a:latin typeface="华文新魏" panose="02010800040101010101" pitchFamily="2" charset="-122"/>
                <a:ea typeface="华文新魏" panose="02010800040101010101" pitchFamily="2" charset="-122"/>
                <a:cs typeface="华文新魏" panose="02010800040101010101" pitchFamily="2" charset="-122"/>
              </a:rPr>
              <a:t>年讲话</a:t>
            </a:r>
            <a:endParaRPr lang="zh-CN" altLang="en-US" sz="2800" b="1">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4" name="任意多边形 3"/>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文本框 51"/>
          <p:cNvSpPr txBox="1"/>
          <p:nvPr/>
        </p:nvSpPr>
        <p:spPr>
          <a:xfrm>
            <a:off x="3914140" y="107950"/>
            <a:ext cx="4518660"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及时当勉励</a:t>
            </a:r>
            <a:endParaRPr lang="zh-CN" altLang="en-US" sz="4000" dirty="0">
              <a:solidFill>
                <a:schemeClr val="bg1"/>
              </a:solidFill>
            </a:endParaRPr>
          </a:p>
        </p:txBody>
      </p:sp>
      <p:sp>
        <p:nvSpPr>
          <p:cNvPr id="7" name="文本框 6"/>
          <p:cNvSpPr txBox="1"/>
          <p:nvPr/>
        </p:nvSpPr>
        <p:spPr>
          <a:xfrm>
            <a:off x="4109720" y="3766185"/>
            <a:ext cx="4265930" cy="2061210"/>
          </a:xfrm>
          <a:prstGeom prst="rect">
            <a:avLst/>
          </a:prstGeom>
          <a:noFill/>
        </p:spPr>
        <p:txBody>
          <a:bodyPr wrap="square" rtlCol="0">
            <a:spAutoFit/>
          </a:bodyPr>
          <a:p>
            <a:endParaRPr lang="zh-CN" altLang="en-US" sz="3200" b="1"/>
          </a:p>
          <a:p>
            <a:endParaRPr lang="zh-CN" altLang="en-US" sz="3200" b="1"/>
          </a:p>
          <a:p>
            <a:endParaRPr lang="zh-CN" altLang="en-US" sz="3200" b="1"/>
          </a:p>
          <a:p>
            <a:endParaRPr lang="zh-CN" altLang="en-US" sz="3200" b="1"/>
          </a:p>
        </p:txBody>
      </p:sp>
      <p:sp>
        <p:nvSpPr>
          <p:cNvPr id="3" name="文本框 2"/>
          <p:cNvSpPr txBox="1"/>
          <p:nvPr/>
        </p:nvSpPr>
        <p:spPr>
          <a:xfrm>
            <a:off x="1388110" y="3892550"/>
            <a:ext cx="9416415" cy="2676525"/>
          </a:xfrm>
          <a:prstGeom prst="rect">
            <a:avLst/>
          </a:prstGeom>
          <a:noFill/>
        </p:spPr>
        <p:txBody>
          <a:bodyPr wrap="square" rtlCol="0" anchor="t">
            <a:spAutoFit/>
          </a:bodyPr>
          <a:p>
            <a:r>
              <a:rPr lang="en-US" altLang="zh-CN" sz="2800" b="1">
                <a:latin typeface="华文新魏" panose="02010800040101010101" pitchFamily="2" charset="-122"/>
                <a:ea typeface="华文新魏" panose="02010800040101010101" pitchFamily="2" charset="-122"/>
                <a:cs typeface="华文新魏" panose="02010800040101010101" pitchFamily="2" charset="-122"/>
              </a:rPr>
              <a:t>       </a:t>
            </a:r>
            <a:r>
              <a:rPr lang="zh-CN" altLang="en-US" sz="2800" b="1">
                <a:latin typeface="华文新魏" panose="02010800040101010101" pitchFamily="2" charset="-122"/>
                <a:ea typeface="华文新魏" panose="02010800040101010101" pitchFamily="2" charset="-122"/>
                <a:cs typeface="华文新魏" panose="02010800040101010101" pitchFamily="2" charset="-122"/>
              </a:rPr>
              <a:t>“文化大革命”结束，给领导层留下一大堆难题。1978年2月， 华国锋在五届人大一次会议政府工作报告中称“整个</a:t>
            </a:r>
            <a:r>
              <a:rPr lang="zh-CN" altLang="en-US" sz="2800" b="1">
                <a:solidFill>
                  <a:srgbClr val="FF0000"/>
                </a:solidFill>
                <a:latin typeface="华文新魏" panose="02010800040101010101" pitchFamily="2" charset="-122"/>
                <a:ea typeface="华文新魏" panose="02010800040101010101" pitchFamily="2" charset="-122"/>
                <a:cs typeface="华文新魏" panose="02010800040101010101" pitchFamily="2" charset="-122"/>
              </a:rPr>
              <a:t>国民经济</a:t>
            </a:r>
            <a:r>
              <a:rPr lang="zh-CN" altLang="en-US" sz="2800" b="1">
                <a:latin typeface="华文新魏" panose="02010800040101010101" pitchFamily="2" charset="-122"/>
                <a:ea typeface="华文新魏" panose="02010800040101010101" pitchFamily="2" charset="-122"/>
                <a:cs typeface="华文新魏" panose="02010800040101010101" pitchFamily="2" charset="-122"/>
              </a:rPr>
              <a:t>几乎到了崩溃的边缘”。据官方估计，“文革” 对经济造成的损失达5000亿元，相当于建国30年全部基本建设投资的80%。</a:t>
            </a:r>
            <a:endParaRPr lang="zh-CN" altLang="en-US" sz="2800" b="1">
              <a:latin typeface="华文新魏" panose="02010800040101010101" pitchFamily="2" charset="-122"/>
              <a:ea typeface="华文新魏" panose="02010800040101010101" pitchFamily="2" charset="-122"/>
              <a:cs typeface="华文新魏" panose="02010800040101010101" pitchFamily="2" charset="-122"/>
            </a:endParaRPr>
          </a:p>
          <a:p>
            <a:r>
              <a:rPr lang="en-US" altLang="zh-CN" sz="2800" b="1">
                <a:latin typeface="华文新魏" panose="02010800040101010101" pitchFamily="2" charset="-122"/>
                <a:ea typeface="华文新魏" panose="02010800040101010101" pitchFamily="2" charset="-122"/>
                <a:cs typeface="华文新魏" panose="02010800040101010101" pitchFamily="2" charset="-122"/>
              </a:rPr>
              <a:t>      ——</a:t>
            </a:r>
            <a:r>
              <a:rPr lang="zh-CN" altLang="en-US" sz="2800" b="1">
                <a:latin typeface="华文新魏" panose="02010800040101010101" pitchFamily="2" charset="-122"/>
                <a:ea typeface="华文新魏" panose="02010800040101010101" pitchFamily="2" charset="-122"/>
                <a:cs typeface="华文新魏" panose="02010800040101010101" pitchFamily="2" charset="-122"/>
              </a:rPr>
              <a:t>萧冬连《筚路维艰:中国社会主义路径的五次选择》</a:t>
            </a:r>
            <a:endParaRPr lang="zh-CN" altLang="en-US" sz="2800" b="1">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8" name="圆角矩形 7"/>
          <p:cNvSpPr/>
          <p:nvPr/>
        </p:nvSpPr>
        <p:spPr>
          <a:xfrm>
            <a:off x="1471930" y="3695065"/>
            <a:ext cx="9420225" cy="291719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9" name="文本框 8"/>
          <p:cNvSpPr txBox="1"/>
          <p:nvPr/>
        </p:nvSpPr>
        <p:spPr>
          <a:xfrm>
            <a:off x="2809875" y="4568825"/>
            <a:ext cx="7040880" cy="922020"/>
          </a:xfrm>
          <a:prstGeom prst="rect">
            <a:avLst/>
          </a:prstGeom>
          <a:noFill/>
        </p:spPr>
        <p:txBody>
          <a:bodyPr wrap="none" rtlCol="0">
            <a:spAutoFit/>
          </a:bodyPr>
          <a:p>
            <a:r>
              <a:rPr lang="zh-CN" altLang="en-US" sz="5400">
                <a:solidFill>
                  <a:schemeClr val="bg1"/>
                </a:solidFill>
                <a:latin typeface="黑体" panose="02010609060101010101" charset="-122"/>
                <a:ea typeface="黑体" panose="02010609060101010101" charset="-122"/>
              </a:rPr>
              <a:t>坚持以经济建设为中心</a:t>
            </a:r>
            <a:endParaRPr lang="zh-CN" altLang="en-US" sz="5400">
              <a:solidFill>
                <a:schemeClr val="bg1"/>
              </a:solidFill>
              <a:latin typeface="黑体" panose="02010609060101010101" charset="-122"/>
              <a:ea typeface="黑体" panose="02010609060101010101" charset="-122"/>
            </a:endParaRPr>
          </a:p>
        </p:txBody>
      </p:sp>
      <p:sp>
        <p:nvSpPr>
          <p:cNvPr id="12" name="圆角矩形 11"/>
          <p:cNvSpPr/>
          <p:nvPr/>
        </p:nvSpPr>
        <p:spPr>
          <a:xfrm>
            <a:off x="1582420" y="1049020"/>
            <a:ext cx="9203690" cy="23545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13" name="文本框 12"/>
          <p:cNvSpPr txBox="1"/>
          <p:nvPr/>
        </p:nvSpPr>
        <p:spPr>
          <a:xfrm>
            <a:off x="2967355" y="1655445"/>
            <a:ext cx="6878320" cy="922020"/>
          </a:xfrm>
          <a:prstGeom prst="rect">
            <a:avLst/>
          </a:prstGeom>
          <a:noFill/>
        </p:spPr>
        <p:txBody>
          <a:bodyPr wrap="square" rtlCol="0">
            <a:spAutoFit/>
          </a:bodyPr>
          <a:p>
            <a:r>
              <a:rPr lang="zh-CN" altLang="en-US" sz="5400">
                <a:solidFill>
                  <a:schemeClr val="bg1"/>
                </a:solidFill>
                <a:latin typeface="黑体" panose="02010609060101010101" charset="-122"/>
                <a:ea typeface="黑体" panose="02010609060101010101" charset="-122"/>
              </a:rPr>
              <a:t>健全民主法制建设</a:t>
            </a:r>
            <a:endParaRPr lang="zh-CN" altLang="en-US" sz="5400">
              <a:solidFill>
                <a:schemeClr val="bg1"/>
              </a:solidFill>
              <a:latin typeface="黑体" panose="02010609060101010101" charset="-122"/>
              <a:ea typeface="黑体" panose="02010609060101010101" charset="-122"/>
            </a:endParaRPr>
          </a:p>
        </p:txBody>
      </p:sp>
    </p:spTree>
  </p:cSld>
  <p:clrMapOvr>
    <a:masterClrMapping/>
  </p:clrMapOvr>
  <p:transition spd="med">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ppt_x"/>
                                          </p:val>
                                        </p:tav>
                                        <p:tav tm="100000">
                                          <p:val>
                                            <p:strVal val="#ppt_x"/>
                                          </p:val>
                                        </p:tav>
                                      </p:tavLst>
                                    </p:anim>
                                    <p:anim calcmode="lin" valueType="num">
                                      <p:cBhvr additive="base">
                                        <p:cTn id="18" dur="500" fill="hold"/>
                                        <p:tgtEl>
                                          <p:spTgt spid="13"/>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fill="hold"/>
                                        <p:tgtEl>
                                          <p:spTgt spid="12"/>
                                        </p:tgtEl>
                                        <p:attrNameLst>
                                          <p:attrName>ppt_x</p:attrName>
                                        </p:attrNameLst>
                                      </p:cBhvr>
                                      <p:tavLst>
                                        <p:tav tm="0">
                                          <p:val>
                                            <p:strVal val="#ppt_x"/>
                                          </p:val>
                                        </p:tav>
                                        <p:tav tm="100000">
                                          <p:val>
                                            <p:strVal val="#ppt_x"/>
                                          </p:val>
                                        </p:tav>
                                      </p:tavLst>
                                    </p:anim>
                                    <p:anim calcmode="lin" valueType="num">
                                      <p:cBhvr additive="base">
                                        <p:cTn id="2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3" grpId="0"/>
      <p:bldP spid="12" grpId="0" animBg="1"/>
      <p:bldP spid="13" grpId="1"/>
      <p:bldP spid="12"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flipV="1">
            <a:off x="-15240" y="6786245"/>
            <a:ext cx="12191365" cy="762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404040"/>
              </a:solidFill>
              <a:effectLst/>
              <a:uLnTx/>
              <a:uFillTx/>
              <a:latin typeface="黑体" panose="02010609060101010101" charset="-122"/>
              <a:ea typeface="黑体" panose="02010609060101010101" charset="-122"/>
              <a:cs typeface="+mn-cs"/>
            </a:endParaRPr>
          </a:p>
        </p:txBody>
      </p:sp>
      <p:grpSp>
        <p:nvGrpSpPr>
          <p:cNvPr id="2" name="组合 1"/>
          <p:cNvGrpSpPr/>
          <p:nvPr/>
        </p:nvGrpSpPr>
        <p:grpSpPr>
          <a:xfrm>
            <a:off x="481965" y="936647"/>
            <a:ext cx="2785055" cy="2619353"/>
            <a:chOff x="797560" y="1739900"/>
            <a:chExt cx="2355311" cy="2336800"/>
          </a:xfrm>
        </p:grpSpPr>
        <p:sp>
          <p:nvSpPr>
            <p:cNvPr id="6" name="椭圆 5"/>
            <p:cNvSpPr/>
            <p:nvPr/>
          </p:nvSpPr>
          <p:spPr>
            <a:xfrm>
              <a:off x="797560" y="1739900"/>
              <a:ext cx="2336800" cy="2336800"/>
            </a:xfrm>
            <a:prstGeom prst="ellipse">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404040"/>
                </a:solidFill>
                <a:effectLst/>
                <a:uLnTx/>
                <a:uFillTx/>
                <a:latin typeface="黑体" panose="02010609060101010101" charset="-122"/>
                <a:ea typeface="黑体" panose="02010609060101010101" charset="-122"/>
                <a:cs typeface="+mn-cs"/>
              </a:endParaRPr>
            </a:p>
          </p:txBody>
        </p:sp>
        <p:sp>
          <p:nvSpPr>
            <p:cNvPr id="22" name="椭圆 21"/>
            <p:cNvSpPr/>
            <p:nvPr/>
          </p:nvSpPr>
          <p:spPr>
            <a:xfrm>
              <a:off x="1048558" y="1806363"/>
              <a:ext cx="2104313" cy="2104313"/>
            </a:xfrm>
            <a:prstGeom prst="ellipse">
              <a:avLst/>
            </a:prstGeom>
            <a:solidFill>
              <a:srgbClr val="FAFA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404040"/>
                </a:solidFill>
                <a:effectLst/>
                <a:uLnTx/>
                <a:uFillTx/>
                <a:latin typeface="黑体" panose="02010609060101010101" charset="-122"/>
                <a:ea typeface="黑体" panose="02010609060101010101" charset="-122"/>
                <a:cs typeface="+mn-cs"/>
              </a:endParaRPr>
            </a:p>
          </p:txBody>
        </p:sp>
      </p:grpSp>
      <p:cxnSp>
        <p:nvCxnSpPr>
          <p:cNvPr id="7" name="直接连接符 6"/>
          <p:cNvCxnSpPr>
            <a:stCxn id="6" idx="5"/>
          </p:cNvCxnSpPr>
          <p:nvPr/>
        </p:nvCxnSpPr>
        <p:spPr>
          <a:xfrm>
            <a:off x="2840476" y="3172405"/>
            <a:ext cx="1156260" cy="805018"/>
          </a:xfrm>
          <a:prstGeom prst="line">
            <a:avLst/>
          </a:prstGeom>
          <a:ln w="38100">
            <a:solidFill>
              <a:srgbClr val="3A3A3A"/>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6907388" y="3346789"/>
            <a:ext cx="1388889" cy="881508"/>
          </a:xfrm>
          <a:prstGeom prst="line">
            <a:avLst/>
          </a:prstGeom>
          <a:ln w="38100">
            <a:solidFill>
              <a:srgbClr val="3A3A3A"/>
            </a:solidFill>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3778529" y="3297805"/>
            <a:ext cx="3260826" cy="2944821"/>
            <a:chOff x="797560" y="1739900"/>
            <a:chExt cx="2336800" cy="2336800"/>
          </a:xfrm>
        </p:grpSpPr>
        <p:sp>
          <p:nvSpPr>
            <p:cNvPr id="37" name="椭圆 36"/>
            <p:cNvSpPr/>
            <p:nvPr/>
          </p:nvSpPr>
          <p:spPr>
            <a:xfrm>
              <a:off x="797560" y="1739900"/>
              <a:ext cx="2336800" cy="2336800"/>
            </a:xfrm>
            <a:prstGeom prst="ellipse">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404040"/>
                </a:solidFill>
                <a:effectLst/>
                <a:uLnTx/>
                <a:uFillTx/>
                <a:latin typeface="黑体" panose="02010609060101010101" charset="-122"/>
                <a:ea typeface="黑体" panose="02010609060101010101" charset="-122"/>
                <a:cs typeface="+mn-cs"/>
              </a:endParaRPr>
            </a:p>
          </p:txBody>
        </p:sp>
        <p:sp>
          <p:nvSpPr>
            <p:cNvPr id="39" name="椭圆 38"/>
            <p:cNvSpPr/>
            <p:nvPr/>
          </p:nvSpPr>
          <p:spPr>
            <a:xfrm>
              <a:off x="942340" y="1778770"/>
              <a:ext cx="2153150" cy="2153150"/>
            </a:xfrm>
            <a:prstGeom prst="ellipse">
              <a:avLst/>
            </a:prstGeom>
            <a:solidFill>
              <a:srgbClr val="FAFAFA"/>
            </a:solidFill>
            <a:ln>
              <a:solidFill>
                <a:srgbClr val="3A3A3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404040"/>
                </a:solidFill>
                <a:effectLst/>
                <a:uLnTx/>
                <a:uFillTx/>
                <a:latin typeface="黑体" panose="02010609060101010101" charset="-122"/>
                <a:ea typeface="黑体" panose="02010609060101010101" charset="-122"/>
                <a:cs typeface="+mn-cs"/>
              </a:endParaRPr>
            </a:p>
          </p:txBody>
        </p:sp>
      </p:grpSp>
      <p:grpSp>
        <p:nvGrpSpPr>
          <p:cNvPr id="40" name="组合 39"/>
          <p:cNvGrpSpPr/>
          <p:nvPr/>
        </p:nvGrpSpPr>
        <p:grpSpPr>
          <a:xfrm>
            <a:off x="7972177" y="1161474"/>
            <a:ext cx="3272146" cy="2773025"/>
            <a:chOff x="797560" y="1739900"/>
            <a:chExt cx="2336800" cy="2336800"/>
          </a:xfrm>
        </p:grpSpPr>
        <p:sp>
          <p:nvSpPr>
            <p:cNvPr id="41" name="椭圆 40"/>
            <p:cNvSpPr/>
            <p:nvPr/>
          </p:nvSpPr>
          <p:spPr>
            <a:xfrm>
              <a:off x="797560" y="1739900"/>
              <a:ext cx="2336800" cy="2336800"/>
            </a:xfrm>
            <a:prstGeom prst="ellipse">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404040"/>
                </a:solidFill>
                <a:effectLst/>
                <a:uLnTx/>
                <a:uFillTx/>
                <a:latin typeface="黑体" panose="02010609060101010101" charset="-122"/>
                <a:ea typeface="黑体" panose="02010609060101010101" charset="-122"/>
                <a:cs typeface="+mn-cs"/>
              </a:endParaRPr>
            </a:p>
          </p:txBody>
        </p:sp>
        <p:sp>
          <p:nvSpPr>
            <p:cNvPr id="42" name="椭圆 41"/>
            <p:cNvSpPr/>
            <p:nvPr/>
          </p:nvSpPr>
          <p:spPr>
            <a:xfrm>
              <a:off x="858418" y="1864393"/>
              <a:ext cx="2192022" cy="2192021"/>
            </a:xfrm>
            <a:prstGeom prst="ellipse">
              <a:avLst/>
            </a:prstGeom>
            <a:solidFill>
              <a:srgbClr val="FAFAFA"/>
            </a:solidFill>
            <a:ln>
              <a:solidFill>
                <a:srgbClr val="3A3A3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404040"/>
                </a:solidFill>
                <a:effectLst/>
                <a:uLnTx/>
                <a:uFillTx/>
                <a:latin typeface="黑体" panose="02010609060101010101" charset="-122"/>
                <a:ea typeface="黑体" panose="02010609060101010101" charset="-122"/>
                <a:cs typeface="+mn-cs"/>
              </a:endParaRPr>
            </a:p>
          </p:txBody>
        </p:sp>
      </p:grpSp>
      <p:sp>
        <p:nvSpPr>
          <p:cNvPr id="34" name="矩形 33"/>
          <p:cNvSpPr/>
          <p:nvPr/>
        </p:nvSpPr>
        <p:spPr>
          <a:xfrm>
            <a:off x="5965411" y="695670"/>
            <a:ext cx="3967483" cy="95410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rPr>
              <a:t>1973</a:t>
            </a:r>
            <a:r>
              <a:rPr kumimoji="0" lang="zh-CN" altLang="en-US"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rPr>
              <a:t>年，袁隆平培育</a:t>
            </a:r>
            <a:r>
              <a:rPr kumimoji="0" lang="zh-CN" altLang="en-US" sz="2800" b="1" i="0" u="none" strike="noStrike" kern="1200" cap="none" spc="0" normalizeH="0" baseline="0" noProof="0" dirty="0" smtClean="0">
                <a:ln>
                  <a:noFill/>
                </a:ln>
                <a:solidFill>
                  <a:srgbClr val="404040"/>
                </a:solidFill>
                <a:effectLst/>
                <a:uLnTx/>
                <a:uFillTx/>
                <a:latin typeface="微软雅黑" panose="020B0503020204020204" charset="-122"/>
                <a:ea typeface="微软雅黑" panose="020B0503020204020204" charset="-122"/>
                <a:cs typeface="+mn-cs"/>
              </a:rPr>
              <a:t>出籼</a:t>
            </a:r>
            <a:r>
              <a:rPr kumimoji="0" lang="zh-CN" altLang="en-US"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rPr>
              <a:t>型</a:t>
            </a:r>
            <a:r>
              <a:rPr kumimoji="0" lang="zh-CN" altLang="en-US" sz="2800" b="1" i="0" u="none" strike="noStrike" kern="1200" cap="none" spc="0" normalizeH="0" baseline="0" noProof="0" dirty="0" smtClean="0">
                <a:ln>
                  <a:noFill/>
                </a:ln>
                <a:solidFill>
                  <a:srgbClr val="404040"/>
                </a:solidFill>
                <a:effectLst/>
                <a:uLnTx/>
                <a:uFillTx/>
                <a:latin typeface="微软雅黑" panose="020B0503020204020204" charset="-122"/>
                <a:ea typeface="微软雅黑" panose="020B0503020204020204" charset="-122"/>
                <a:cs typeface="+mn-cs"/>
              </a:rPr>
              <a:t>杂交水稻</a:t>
            </a:r>
            <a:endParaRPr kumimoji="0" lang="en-US" altLang="zh-CN"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endParaRPr>
          </a:p>
        </p:txBody>
      </p:sp>
      <p:sp>
        <p:nvSpPr>
          <p:cNvPr id="46" name="矩形 45"/>
          <p:cNvSpPr/>
          <p:nvPr/>
        </p:nvSpPr>
        <p:spPr>
          <a:xfrm>
            <a:off x="6760491" y="5401250"/>
            <a:ext cx="5415634" cy="95410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rPr>
              <a:t>1970</a:t>
            </a:r>
            <a:r>
              <a:rPr kumimoji="0" lang="zh-CN" altLang="en-US"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rPr>
              <a:t>年</a:t>
            </a:r>
            <a:r>
              <a:rPr kumimoji="0" lang="en-US" altLang="zh-CN"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rPr>
              <a:t>4</a:t>
            </a:r>
            <a:r>
              <a:rPr kumimoji="0" lang="zh-CN" altLang="en-US" sz="2800" b="1" i="0" u="none" strike="noStrike" kern="1200" cap="none" spc="0" normalizeH="0" baseline="0" noProof="0" dirty="0" smtClean="0">
                <a:ln>
                  <a:noFill/>
                </a:ln>
                <a:solidFill>
                  <a:srgbClr val="404040"/>
                </a:solidFill>
                <a:effectLst/>
                <a:uLnTx/>
                <a:uFillTx/>
                <a:latin typeface="微软雅黑" panose="020B0503020204020204" charset="-122"/>
                <a:ea typeface="微软雅黑" panose="020B0503020204020204" charset="-122"/>
                <a:cs typeface="+mn-cs"/>
              </a:rPr>
              <a:t>月，中国</a:t>
            </a:r>
            <a:r>
              <a:rPr kumimoji="0" lang="zh-CN" altLang="en-US"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rPr>
              <a:t>发射的第一颗</a:t>
            </a:r>
            <a:r>
              <a:rPr kumimoji="0" lang="zh-CN" altLang="en-US" sz="2800" b="1" i="0" u="none" strike="noStrike" kern="1200" cap="none" spc="0" normalizeH="0" baseline="0" noProof="0" dirty="0" smtClean="0">
                <a:ln>
                  <a:noFill/>
                </a:ln>
                <a:solidFill>
                  <a:srgbClr val="404040"/>
                </a:solidFill>
                <a:effectLst/>
                <a:uLnTx/>
                <a:uFillTx/>
                <a:latin typeface="微软雅黑" panose="020B0503020204020204" charset="-122"/>
                <a:ea typeface="微软雅黑" panose="020B0503020204020204" charset="-122"/>
                <a:cs typeface="+mn-cs"/>
              </a:rPr>
              <a:t>人造地球卫星“东方红一号“。</a:t>
            </a:r>
            <a:endParaRPr kumimoji="0" lang="en-US" altLang="zh-CN"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endParaRPr>
          </a:p>
        </p:txBody>
      </p:sp>
      <p:sp>
        <p:nvSpPr>
          <p:cNvPr id="49" name="矩形 48"/>
          <p:cNvSpPr/>
          <p:nvPr/>
        </p:nvSpPr>
        <p:spPr>
          <a:xfrm>
            <a:off x="299358" y="3690044"/>
            <a:ext cx="3232736" cy="138499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smtClean="0">
                <a:ln>
                  <a:noFill/>
                </a:ln>
                <a:solidFill>
                  <a:srgbClr val="404040"/>
                </a:solidFill>
                <a:effectLst/>
                <a:uLnTx/>
                <a:uFillTx/>
                <a:latin typeface="微软雅黑" panose="020B0503020204020204" charset="-122"/>
                <a:ea typeface="微软雅黑" panose="020B0503020204020204" charset="-122"/>
                <a:cs typeface="+mn-cs"/>
              </a:rPr>
              <a:t>1967</a:t>
            </a:r>
            <a:r>
              <a:rPr kumimoji="0" lang="zh-CN" altLang="en-US" sz="2800" b="1" i="0" u="none" strike="noStrike" kern="1200" cap="none" spc="0" normalizeH="0" baseline="0" noProof="0" dirty="0" smtClean="0">
                <a:ln>
                  <a:noFill/>
                </a:ln>
                <a:solidFill>
                  <a:srgbClr val="404040"/>
                </a:solidFill>
                <a:effectLst/>
                <a:uLnTx/>
                <a:uFillTx/>
                <a:latin typeface="微软雅黑" panose="020B0503020204020204" charset="-122"/>
                <a:ea typeface="微软雅黑" panose="020B0503020204020204" charset="-122"/>
                <a:cs typeface="+mn-cs"/>
              </a:rPr>
              <a:t>年</a:t>
            </a:r>
            <a:r>
              <a:rPr kumimoji="0" lang="en-US" altLang="zh-CN" sz="2800" b="1" i="0" u="none" strike="noStrike" kern="1200" cap="none" spc="0" normalizeH="0" baseline="0" noProof="0" dirty="0" smtClean="0">
                <a:ln>
                  <a:noFill/>
                </a:ln>
                <a:solidFill>
                  <a:srgbClr val="404040"/>
                </a:solidFill>
                <a:effectLst/>
                <a:uLnTx/>
                <a:uFillTx/>
                <a:latin typeface="微软雅黑" panose="020B0503020204020204" charset="-122"/>
                <a:ea typeface="微软雅黑" panose="020B0503020204020204" charset="-122"/>
                <a:cs typeface="+mn-cs"/>
              </a:rPr>
              <a:t>6</a:t>
            </a:r>
            <a:r>
              <a:rPr kumimoji="0" lang="zh-CN" altLang="en-US" sz="2800" b="1" i="0" u="none" strike="noStrike" kern="1200" cap="none" spc="0" normalizeH="0" baseline="0" noProof="0" dirty="0" smtClean="0">
                <a:ln>
                  <a:noFill/>
                </a:ln>
                <a:solidFill>
                  <a:srgbClr val="404040"/>
                </a:solidFill>
                <a:effectLst/>
                <a:uLnTx/>
                <a:uFillTx/>
                <a:latin typeface="微软雅黑" panose="020B0503020204020204" charset="-122"/>
                <a:ea typeface="微软雅黑" panose="020B0503020204020204" charset="-122"/>
                <a:cs typeface="+mn-cs"/>
              </a:rPr>
              <a:t>月，</a:t>
            </a:r>
            <a:r>
              <a:rPr kumimoji="0" lang="zh-CN" altLang="en-US"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rPr>
              <a:t>中国第一颗</a:t>
            </a:r>
            <a:r>
              <a:rPr kumimoji="0" lang="zh-CN" altLang="en-US" sz="2800" b="1" i="0" u="none" strike="noStrike" kern="1200" cap="none" spc="0" normalizeH="0" baseline="0" noProof="0" dirty="0" smtClean="0">
                <a:ln>
                  <a:noFill/>
                </a:ln>
                <a:solidFill>
                  <a:srgbClr val="404040"/>
                </a:solidFill>
                <a:effectLst/>
                <a:uLnTx/>
                <a:uFillTx/>
                <a:latin typeface="微软雅黑" panose="020B0503020204020204" charset="-122"/>
                <a:ea typeface="微软雅黑" panose="020B0503020204020204" charset="-122"/>
                <a:cs typeface="+mn-cs"/>
              </a:rPr>
              <a:t>氢弹爆炸</a:t>
            </a:r>
            <a:r>
              <a:rPr kumimoji="0" lang="zh-CN" altLang="en-US"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rPr>
              <a:t>试验成功</a:t>
            </a:r>
            <a:r>
              <a:rPr kumimoji="0" lang="zh-CN" altLang="en-US" sz="2800" b="1" i="0" u="none" strike="noStrike" kern="1200" cap="none" spc="0" normalizeH="0" baseline="0" noProof="0" dirty="0" smtClean="0">
                <a:ln>
                  <a:noFill/>
                </a:ln>
                <a:solidFill>
                  <a:srgbClr val="404040"/>
                </a:solidFill>
                <a:effectLst/>
                <a:uLnTx/>
                <a:uFillTx/>
                <a:latin typeface="微软雅黑" panose="020B0503020204020204" charset="-122"/>
                <a:ea typeface="微软雅黑" panose="020B0503020204020204" charset="-122"/>
                <a:cs typeface="+mn-cs"/>
              </a:rPr>
              <a:t>。</a:t>
            </a:r>
            <a:endParaRPr kumimoji="0" lang="en-US" altLang="zh-CN" sz="2800" b="1" i="0" u="none" strike="noStrike" kern="1200" cap="none" spc="0" normalizeH="0" baseline="0" noProof="0" dirty="0">
              <a:ln>
                <a:noFill/>
              </a:ln>
              <a:solidFill>
                <a:srgbClr val="404040"/>
              </a:solidFill>
              <a:effectLst/>
              <a:uLnTx/>
              <a:uFillTx/>
              <a:latin typeface="微软雅黑" panose="020B0503020204020204" charset="-122"/>
              <a:ea typeface="微软雅黑" panose="020B0503020204020204" charset="-122"/>
              <a:cs typeface="+mn-cs"/>
            </a:endParaRPr>
          </a:p>
        </p:txBody>
      </p:sp>
      <p:pic>
        <p:nvPicPr>
          <p:cNvPr id="8" name="图片 7"/>
          <p:cNvPicPr>
            <a:picLocks noChangeAspect="1"/>
          </p:cNvPicPr>
          <p:nvPr/>
        </p:nvPicPr>
        <p:blipFill>
          <a:blip r:embed="rId1"/>
          <a:stretch>
            <a:fillRect/>
          </a:stretch>
        </p:blipFill>
        <p:spPr>
          <a:xfrm>
            <a:off x="731130" y="944730"/>
            <a:ext cx="2629629" cy="2509050"/>
          </a:xfrm>
          <a:prstGeom prst="ellipse">
            <a:avLst/>
          </a:prstGeom>
          <a:ln>
            <a:noFill/>
          </a:ln>
          <a:effectLst>
            <a:softEdge rad="112500"/>
          </a:effectLst>
        </p:spPr>
      </p:pic>
      <p:pic>
        <p:nvPicPr>
          <p:cNvPr id="9" name="图片 8"/>
          <p:cNvPicPr>
            <a:picLocks noChangeAspect="1"/>
          </p:cNvPicPr>
          <p:nvPr/>
        </p:nvPicPr>
        <p:blipFill>
          <a:blip r:embed="rId2"/>
          <a:stretch>
            <a:fillRect/>
          </a:stretch>
        </p:blipFill>
        <p:spPr>
          <a:xfrm>
            <a:off x="3947606" y="3306632"/>
            <a:ext cx="3170936" cy="2832050"/>
          </a:xfrm>
          <a:prstGeom prst="ellipse">
            <a:avLst/>
          </a:prstGeom>
          <a:ln>
            <a:noFill/>
          </a:ln>
          <a:effectLst>
            <a:softEdge rad="112500"/>
          </a:effectLst>
        </p:spPr>
      </p:pic>
      <p:pic>
        <p:nvPicPr>
          <p:cNvPr id="11" name="图片 10"/>
          <p:cNvPicPr>
            <a:picLocks noChangeAspect="1"/>
          </p:cNvPicPr>
          <p:nvPr/>
        </p:nvPicPr>
        <p:blipFill>
          <a:blip r:embed="rId3"/>
          <a:stretch>
            <a:fillRect/>
          </a:stretch>
        </p:blipFill>
        <p:spPr>
          <a:xfrm>
            <a:off x="8051364" y="1269698"/>
            <a:ext cx="3042619" cy="2741424"/>
          </a:xfrm>
          <a:prstGeom prst="ellipse">
            <a:avLst/>
          </a:prstGeom>
          <a:ln>
            <a:noFill/>
          </a:ln>
          <a:effectLst>
            <a:softEdge rad="112500"/>
          </a:effectLst>
        </p:spPr>
      </p:pic>
      <p:sp>
        <p:nvSpPr>
          <p:cNvPr id="10" name="任意多边形 9"/>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文本框 18"/>
          <p:cNvSpPr txBox="1"/>
          <p:nvPr/>
        </p:nvSpPr>
        <p:spPr>
          <a:xfrm>
            <a:off x="4236720" y="107950"/>
            <a:ext cx="3972560"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文化大革命</a:t>
            </a:r>
            <a:endParaRPr lang="zh-CN" altLang="en-US" sz="4000" dirty="0">
              <a:solidFill>
                <a:schemeClr val="bg1"/>
              </a:solidFill>
            </a:endParaRPr>
          </a:p>
        </p:txBody>
      </p:sp>
      <p:sp>
        <p:nvSpPr>
          <p:cNvPr id="18" name="任意多边形 17"/>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3985895" y="107950"/>
            <a:ext cx="4461510"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万树梨花开</a:t>
            </a:r>
            <a:endParaRPr lang="zh-CN" altLang="en-US" sz="40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格 3"/>
          <p:cNvGraphicFramePr>
            <a:graphicFrameLocks noGrp="1"/>
          </p:cNvGraphicFramePr>
          <p:nvPr/>
        </p:nvGraphicFramePr>
        <p:xfrm>
          <a:off x="645458" y="1042392"/>
          <a:ext cx="10470778" cy="5380243"/>
        </p:xfrm>
        <a:graphic>
          <a:graphicData uri="http://schemas.openxmlformats.org/drawingml/2006/table">
            <a:tbl>
              <a:tblPr firstRow="1" bandRow="1">
                <a:tableStyleId>{93296810-A885-4BE3-A3E7-6D5BEEA58F35}</a:tableStyleId>
              </a:tblPr>
              <a:tblGrid>
                <a:gridCol w="1919209"/>
                <a:gridCol w="8551569"/>
              </a:tblGrid>
              <a:tr h="660903">
                <a:tc>
                  <a:txBody>
                    <a:bodyPr/>
                    <a:lstStyle/>
                    <a:p>
                      <a:pPr algn="ctr"/>
                      <a:r>
                        <a:rPr lang="zh-CN" altLang="en-US" sz="3200" b="1" dirty="0" smtClean="0">
                          <a:latin typeface="微软雅黑" panose="020B0503020204020204" charset="-122"/>
                          <a:ea typeface="微软雅黑" panose="020B0503020204020204" charset="-122"/>
                        </a:rPr>
                        <a:t>行业</a:t>
                      </a:r>
                      <a:endParaRPr lang="zh-CN" altLang="en-US" sz="3200" b="1" dirty="0">
                        <a:latin typeface="微软雅黑" panose="020B0503020204020204" charset="-122"/>
                        <a:ea typeface="微软雅黑" panose="020B0503020204020204" charset="-122"/>
                      </a:endParaRPr>
                    </a:p>
                  </a:txBody>
                  <a:tcPr/>
                </a:tc>
                <a:tc>
                  <a:txBody>
                    <a:bodyPr/>
                    <a:lstStyle/>
                    <a:p>
                      <a:pPr algn="ctr"/>
                      <a:r>
                        <a:rPr lang="zh-CN" altLang="en-US" sz="3200" b="1" dirty="0" smtClean="0">
                          <a:latin typeface="微软雅黑" panose="020B0503020204020204" charset="-122"/>
                          <a:ea typeface="微软雅黑" panose="020B0503020204020204" charset="-122"/>
                        </a:rPr>
                        <a:t>成就</a:t>
                      </a:r>
                      <a:endParaRPr lang="zh-CN" altLang="en-US" sz="3200" b="1" dirty="0">
                        <a:latin typeface="微软雅黑" panose="020B0503020204020204" charset="-122"/>
                        <a:ea typeface="微软雅黑" panose="020B0503020204020204" charset="-122"/>
                      </a:endParaRPr>
                    </a:p>
                  </a:txBody>
                  <a:tcPr/>
                </a:tc>
              </a:tr>
              <a:tr h="943868">
                <a:tc>
                  <a:txBody>
                    <a:bodyPr/>
                    <a:lstStyle/>
                    <a:p>
                      <a:pPr algn="ctr"/>
                      <a:r>
                        <a:rPr lang="zh-CN" altLang="en-US" sz="3200" b="1" dirty="0" smtClean="0">
                          <a:latin typeface="微软雅黑" panose="020B0503020204020204" charset="-122"/>
                          <a:ea typeface="微软雅黑" panose="020B0503020204020204" charset="-122"/>
                        </a:rPr>
                        <a:t>钢铁</a:t>
                      </a:r>
                      <a:endParaRPr lang="zh-CN" altLang="en-US" sz="3200" b="1" dirty="0">
                        <a:latin typeface="微软雅黑" panose="020B0503020204020204" charset="-122"/>
                        <a:ea typeface="微软雅黑" panose="020B0503020204020204" charset="-122"/>
                      </a:endParaRPr>
                    </a:p>
                  </a:txBody>
                  <a:tcPr/>
                </a:tc>
                <a:tc>
                  <a:txBody>
                    <a:bodyPr/>
                    <a:lstStyle/>
                    <a:p>
                      <a:pPr algn="ctr"/>
                      <a:endParaRPr lang="zh-CN" altLang="en-US" sz="3200" b="1" dirty="0">
                        <a:latin typeface="微软雅黑" panose="020B0503020204020204" charset="-122"/>
                        <a:ea typeface="微软雅黑" panose="020B0503020204020204" charset="-122"/>
                      </a:endParaRPr>
                    </a:p>
                  </a:txBody>
                  <a:tcPr/>
                </a:tc>
              </a:tr>
              <a:tr h="943868">
                <a:tc>
                  <a:txBody>
                    <a:bodyPr/>
                    <a:lstStyle/>
                    <a:p>
                      <a:pPr algn="ctr"/>
                      <a:r>
                        <a:rPr lang="zh-CN" altLang="en-US" sz="3200" b="1" dirty="0" smtClean="0">
                          <a:latin typeface="微软雅黑" panose="020B0503020204020204" charset="-122"/>
                          <a:ea typeface="微软雅黑" panose="020B0503020204020204" charset="-122"/>
                        </a:rPr>
                        <a:t>石油</a:t>
                      </a:r>
                      <a:endParaRPr lang="zh-CN" altLang="en-US" sz="3200" b="1" dirty="0">
                        <a:latin typeface="微软雅黑" panose="020B0503020204020204" charset="-122"/>
                        <a:ea typeface="微软雅黑" panose="020B0503020204020204" charset="-122"/>
                      </a:endParaRPr>
                    </a:p>
                  </a:txBody>
                  <a:tcPr/>
                </a:tc>
                <a:tc>
                  <a:txBody>
                    <a:bodyPr/>
                    <a:lstStyle/>
                    <a:p>
                      <a:pPr algn="ctr"/>
                      <a:endParaRPr lang="zh-CN" altLang="en-US" sz="3200" b="1" dirty="0">
                        <a:latin typeface="微软雅黑" panose="020B0503020204020204" charset="-122"/>
                        <a:ea typeface="微软雅黑" panose="020B0503020204020204" charset="-122"/>
                      </a:endParaRPr>
                    </a:p>
                  </a:txBody>
                  <a:tcPr/>
                </a:tc>
              </a:tr>
              <a:tr h="943868">
                <a:tc>
                  <a:txBody>
                    <a:bodyPr/>
                    <a:lstStyle/>
                    <a:p>
                      <a:pPr algn="ctr"/>
                      <a:r>
                        <a:rPr lang="zh-CN" altLang="en-US" sz="3200" b="1" dirty="0" smtClean="0">
                          <a:latin typeface="微软雅黑" panose="020B0503020204020204" charset="-122"/>
                          <a:ea typeface="微软雅黑" panose="020B0503020204020204" charset="-122"/>
                        </a:rPr>
                        <a:t>现代工业</a:t>
                      </a:r>
                      <a:endParaRPr lang="zh-CN" altLang="en-US" sz="3200" b="1" dirty="0">
                        <a:latin typeface="微软雅黑" panose="020B0503020204020204" charset="-122"/>
                        <a:ea typeface="微软雅黑" panose="020B0503020204020204" charset="-122"/>
                      </a:endParaRPr>
                    </a:p>
                  </a:txBody>
                  <a:tcPr/>
                </a:tc>
                <a:tc>
                  <a:txBody>
                    <a:bodyPr/>
                    <a:lstStyle/>
                    <a:p>
                      <a:pPr algn="ctr"/>
                      <a:endParaRPr lang="zh-CN" altLang="en-US" sz="3200" b="1" dirty="0">
                        <a:latin typeface="微软雅黑" panose="020B0503020204020204" charset="-122"/>
                        <a:ea typeface="微软雅黑" panose="020B0503020204020204" charset="-122"/>
                      </a:endParaRPr>
                    </a:p>
                  </a:txBody>
                  <a:tcPr/>
                </a:tc>
              </a:tr>
              <a:tr h="943868">
                <a:tc>
                  <a:txBody>
                    <a:bodyPr/>
                    <a:lstStyle/>
                    <a:p>
                      <a:pPr algn="ctr"/>
                      <a:r>
                        <a:rPr lang="zh-CN" altLang="en-US" sz="3200" b="1" dirty="0" smtClean="0">
                          <a:latin typeface="微软雅黑" panose="020B0503020204020204" charset="-122"/>
                          <a:ea typeface="微软雅黑" panose="020B0503020204020204" charset="-122"/>
                        </a:rPr>
                        <a:t>交通</a:t>
                      </a:r>
                      <a:endParaRPr lang="zh-CN" altLang="en-US" sz="3200" b="1" dirty="0">
                        <a:latin typeface="微软雅黑" panose="020B0503020204020204" charset="-122"/>
                        <a:ea typeface="微软雅黑" panose="020B0503020204020204" charset="-122"/>
                      </a:endParaRPr>
                    </a:p>
                  </a:txBody>
                  <a:tcPr/>
                </a:tc>
                <a:tc>
                  <a:txBody>
                    <a:bodyPr/>
                    <a:lstStyle/>
                    <a:p>
                      <a:pPr algn="ctr"/>
                      <a:endParaRPr lang="zh-CN" altLang="en-US" sz="3200" b="1" dirty="0">
                        <a:latin typeface="微软雅黑" panose="020B0503020204020204" charset="-122"/>
                        <a:ea typeface="微软雅黑" panose="020B0503020204020204" charset="-122"/>
                      </a:endParaRPr>
                    </a:p>
                  </a:txBody>
                  <a:tcPr/>
                </a:tc>
              </a:tr>
              <a:tr h="943868">
                <a:tc>
                  <a:txBody>
                    <a:bodyPr/>
                    <a:lstStyle/>
                    <a:p>
                      <a:pPr algn="ctr"/>
                      <a:r>
                        <a:rPr lang="zh-CN" altLang="en-US" sz="3200" b="1" dirty="0" smtClean="0">
                          <a:latin typeface="微软雅黑" panose="020B0503020204020204" charset="-122"/>
                          <a:ea typeface="微软雅黑" panose="020B0503020204020204" charset="-122"/>
                        </a:rPr>
                        <a:t>科技</a:t>
                      </a:r>
                      <a:endParaRPr lang="zh-CN" altLang="en-US" sz="3200" b="1" dirty="0">
                        <a:latin typeface="微软雅黑" panose="020B0503020204020204" charset="-122"/>
                        <a:ea typeface="微软雅黑" panose="020B0503020204020204" charset="-122"/>
                      </a:endParaRPr>
                    </a:p>
                  </a:txBody>
                  <a:tcPr/>
                </a:tc>
                <a:tc>
                  <a:txBody>
                    <a:bodyPr/>
                    <a:lstStyle/>
                    <a:p>
                      <a:pPr algn="ctr"/>
                      <a:endParaRPr lang="zh-CN" altLang="en-US" sz="3200" b="1" dirty="0">
                        <a:latin typeface="微软雅黑" panose="020B0503020204020204" charset="-122"/>
                        <a:ea typeface="微软雅黑" panose="020B0503020204020204" charset="-122"/>
                      </a:endParaRPr>
                    </a:p>
                  </a:txBody>
                  <a:tcPr/>
                </a:tc>
              </a:tr>
            </a:tbl>
          </a:graphicData>
        </a:graphic>
      </p:graphicFrame>
      <p:sp>
        <p:nvSpPr>
          <p:cNvPr id="5" name="文本框 4"/>
          <p:cNvSpPr txBox="1"/>
          <p:nvPr/>
        </p:nvSpPr>
        <p:spPr>
          <a:xfrm>
            <a:off x="3315558" y="1723279"/>
            <a:ext cx="5451923" cy="709425"/>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200" b="1"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武汉、包头钢铁基地</a:t>
            </a:r>
            <a:endParaRPr kumimoji="0" lang="en-US" altLang="zh-CN" sz="32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6" name="文本框 5"/>
          <p:cNvSpPr txBox="1"/>
          <p:nvPr/>
        </p:nvSpPr>
        <p:spPr>
          <a:xfrm>
            <a:off x="3315558" y="2727684"/>
            <a:ext cx="7226935" cy="709425"/>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200" b="1"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大庆油田、胜利油田、大港油田</a:t>
            </a:r>
            <a:endParaRPr kumimoji="0" lang="en-US" altLang="zh-CN" sz="32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7" name="文本框 6"/>
          <p:cNvSpPr txBox="1"/>
          <p:nvPr/>
        </p:nvSpPr>
        <p:spPr>
          <a:xfrm>
            <a:off x="3315558" y="3570754"/>
            <a:ext cx="7800677" cy="709425"/>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200" b="1"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电子工业、原子能工业、航天工业</a:t>
            </a:r>
            <a:endParaRPr kumimoji="0" lang="en-US" altLang="zh-CN" sz="32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8" name="文本框 7"/>
          <p:cNvSpPr txBox="1"/>
          <p:nvPr/>
        </p:nvSpPr>
        <p:spPr>
          <a:xfrm>
            <a:off x="3315558" y="4496614"/>
            <a:ext cx="7029712" cy="709425"/>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200" b="1"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兰新、兰青、包兰铁路</a:t>
            </a:r>
            <a:endParaRPr kumimoji="0" lang="en-US" altLang="zh-CN" sz="32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9" name="文本框 8"/>
          <p:cNvSpPr txBox="1"/>
          <p:nvPr/>
        </p:nvSpPr>
        <p:spPr>
          <a:xfrm>
            <a:off x="3315559" y="5422474"/>
            <a:ext cx="5810512" cy="709425"/>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200" b="1"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人工合成结晶牛胰岛素</a:t>
            </a:r>
            <a:endParaRPr kumimoji="0" lang="en-US" altLang="zh-CN" sz="32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grpSp>
        <p:nvGrpSpPr>
          <p:cNvPr id="18" name="组合 17"/>
          <p:cNvGrpSpPr/>
          <p:nvPr/>
        </p:nvGrpSpPr>
        <p:grpSpPr>
          <a:xfrm>
            <a:off x="288409" y="2664799"/>
            <a:ext cx="11864811" cy="3467100"/>
            <a:chOff x="311314" y="814781"/>
            <a:chExt cx="11864811" cy="3467100"/>
          </a:xfrm>
        </p:grpSpPr>
        <p:grpSp>
          <p:nvGrpSpPr>
            <p:cNvPr id="19" name="组合 18"/>
            <p:cNvGrpSpPr/>
            <p:nvPr/>
          </p:nvGrpSpPr>
          <p:grpSpPr>
            <a:xfrm>
              <a:off x="311314" y="814781"/>
              <a:ext cx="11864811" cy="3467100"/>
              <a:chOff x="311314" y="814781"/>
              <a:chExt cx="11864811" cy="3467100"/>
            </a:xfrm>
          </p:grpSpPr>
          <p:grpSp>
            <p:nvGrpSpPr>
              <p:cNvPr id="21" name="组合 20"/>
              <p:cNvGrpSpPr/>
              <p:nvPr/>
            </p:nvGrpSpPr>
            <p:grpSpPr>
              <a:xfrm>
                <a:off x="311314" y="814781"/>
                <a:ext cx="7254898" cy="3190875"/>
                <a:chOff x="275455" y="994075"/>
                <a:chExt cx="7620000" cy="3190875"/>
              </a:xfrm>
            </p:grpSpPr>
            <p:pic>
              <p:nvPicPr>
                <p:cNvPr id="23" name="图片 22"/>
                <p:cNvPicPr>
                  <a:picLocks noChangeAspect="1"/>
                </p:cNvPicPr>
                <p:nvPr/>
              </p:nvPicPr>
              <p:blipFill>
                <a:blip r:embed="rId1"/>
                <a:stretch>
                  <a:fillRect/>
                </a:stretch>
              </p:blipFill>
              <p:spPr>
                <a:xfrm>
                  <a:off x="275455" y="994075"/>
                  <a:ext cx="7620000" cy="3190875"/>
                </a:xfrm>
                <a:prstGeom prst="rect">
                  <a:avLst/>
                </a:prstGeom>
              </p:spPr>
            </p:pic>
            <p:sp>
              <p:nvSpPr>
                <p:cNvPr id="24" name="文本框 23"/>
                <p:cNvSpPr txBox="1"/>
                <p:nvPr/>
              </p:nvSpPr>
              <p:spPr>
                <a:xfrm>
                  <a:off x="5127193" y="1013125"/>
                  <a:ext cx="2768262"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武汉钢铁基地   </a:t>
                  </a:r>
                  <a:endParaRPr kumimoji="0" lang="zh-CN" altLang="en-US" sz="28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grpSp>
          <p:pic>
            <p:nvPicPr>
              <p:cNvPr id="22" name="Picture 2" descr="https://timgsa.baidu.com/timg?image&amp;quality=80&amp;size=b9999_10000&amp;sec=1521269373690&amp;di=0a34d725ffb602209b1573b91221d037&amp;imgtype=jpg&amp;src=http%3A%2F%2Fimg0.imgtn.bdimg.com%2Fit%2Fu%3D3619632975%2C2244502030%26fm%3D214%26gp%3D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27950" y="814781"/>
                <a:ext cx="4448175" cy="3467100"/>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文本框 19"/>
            <p:cNvSpPr txBox="1"/>
            <p:nvPr/>
          </p:nvSpPr>
          <p:spPr>
            <a:xfrm>
              <a:off x="9520518" y="833831"/>
              <a:ext cx="2573027"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包头钢铁基地   </a:t>
              </a:r>
              <a:endParaRPr kumimoji="0" lang="zh-CN" altLang="en-US" sz="28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grpSp>
      <p:pic>
        <p:nvPicPr>
          <p:cNvPr id="25" name="图片 24"/>
          <p:cNvPicPr>
            <a:picLocks noChangeAspect="1"/>
          </p:cNvPicPr>
          <p:nvPr/>
        </p:nvPicPr>
        <p:blipFill>
          <a:blip r:embed="rId3"/>
          <a:stretch>
            <a:fillRect/>
          </a:stretch>
        </p:blipFill>
        <p:spPr>
          <a:xfrm>
            <a:off x="3093720" y="793986"/>
            <a:ext cx="6748857" cy="5877053"/>
          </a:xfrm>
          <a:prstGeom prst="rect">
            <a:avLst/>
          </a:prstGeom>
        </p:spPr>
      </p:pic>
      <p:sp>
        <p:nvSpPr>
          <p:cNvPr id="2" name="任意多边形 1"/>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任意多边形 2"/>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3985895" y="107950"/>
            <a:ext cx="4461510"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万树梨花开</a:t>
            </a:r>
            <a:endParaRPr lang="zh-CN" altLang="en-US" sz="40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18"/>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25"/>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fade">
                                      <p:cBhvr>
                                        <p:cTn id="4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任意多边形 3"/>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0729" name="Group 4"/>
          <p:cNvGrpSpPr/>
          <p:nvPr/>
        </p:nvGrpSpPr>
        <p:grpSpPr>
          <a:xfrm>
            <a:off x="1854200" y="2211388"/>
            <a:ext cx="6265863" cy="4343400"/>
            <a:chOff x="0" y="276"/>
            <a:chExt cx="3947" cy="2736"/>
          </a:xfrm>
        </p:grpSpPr>
        <p:sp>
          <p:nvSpPr>
            <p:cNvPr id="30730" name="Rectangle 5"/>
            <p:cNvSpPr/>
            <p:nvPr/>
          </p:nvSpPr>
          <p:spPr>
            <a:xfrm>
              <a:off x="1268" y="276"/>
              <a:ext cx="1977" cy="290"/>
            </a:xfrm>
            <a:prstGeom prst="rect">
              <a:avLst/>
            </a:prstGeom>
            <a:noFill/>
            <a:ln w="9525">
              <a:noFill/>
            </a:ln>
          </p:spPr>
          <p:txBody>
            <a:bodyPr anchor="t"/>
            <a:p>
              <a:pPr marL="342900" indent="-342900">
                <a:spcBef>
                  <a:spcPct val="20000"/>
                </a:spcBef>
              </a:pPr>
              <a:r>
                <a:rPr lang="zh-CN" altLang="en-US" sz="2400" b="1" dirty="0">
                  <a:solidFill>
                    <a:srgbClr val="C00000"/>
                  </a:solidFill>
                  <a:latin typeface="楷体" panose="02010609060101010101" pitchFamily="49" charset="-122"/>
                  <a:ea typeface="楷体" panose="02010609060101010101" pitchFamily="49" charset="-122"/>
                </a:rPr>
                <a:t>主要工业产品的增长</a:t>
              </a:r>
              <a:endParaRPr lang="zh-CN" altLang="en-US" sz="2400" b="1" dirty="0">
                <a:solidFill>
                  <a:srgbClr val="C00000"/>
                </a:solidFill>
                <a:latin typeface="楷体" panose="02010609060101010101" pitchFamily="49" charset="-122"/>
                <a:ea typeface="楷体" panose="02010609060101010101" pitchFamily="49" charset="-122"/>
              </a:endParaRPr>
            </a:p>
          </p:txBody>
        </p:sp>
        <p:sp>
          <p:nvSpPr>
            <p:cNvPr id="22536" name="AutoShape 6"/>
            <p:cNvSpPr/>
            <p:nvPr/>
          </p:nvSpPr>
          <p:spPr>
            <a:xfrm>
              <a:off x="182" y="2359"/>
              <a:ext cx="288" cy="342"/>
            </a:xfrm>
            <a:prstGeom prst="cube">
              <a:avLst>
                <a:gd name="adj" fmla="val 25000"/>
              </a:avLst>
            </a:prstGeom>
            <a:solidFill>
              <a:schemeClr val="folHlink"/>
            </a:solidFill>
            <a:ln w="9525" cap="flat" cmpd="sng">
              <a:solidFill>
                <a:schemeClr val="tx1"/>
              </a:solidFill>
              <a:prstDash val="solid"/>
              <a:miter/>
              <a:headEnd type="none" w="med" len="med"/>
              <a:tailEnd type="none" w="med" len="med"/>
            </a:ln>
          </p:spPr>
          <p:txBody>
            <a:bodyPr wrap="none"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2400" b="1" i="0" u="none" strike="noStrike" kern="1200" cap="none" spc="0" normalizeH="0" baseline="0" noProof="1">
                <a:ln>
                  <a:noFill/>
                </a:ln>
                <a:solidFill>
                  <a:srgbClr val="993300"/>
                </a:solidFill>
                <a:effectLst>
                  <a:outerShdw blurRad="38100" dist="38100" dir="2700000">
                    <a:srgbClr val="000000"/>
                  </a:outerShdw>
                </a:effectLst>
                <a:uLnTx/>
                <a:uFillTx/>
                <a:latin typeface="Times New Roman" panose="02020603050405020304" pitchFamily="18" charset="0"/>
                <a:ea typeface="宋体" panose="02010600030101010101" pitchFamily="2" charset="-122"/>
                <a:cs typeface="+mn-cs"/>
              </a:endParaRPr>
            </a:p>
          </p:txBody>
        </p:sp>
        <p:sp>
          <p:nvSpPr>
            <p:cNvPr id="30732" name="AutoShape 7"/>
            <p:cNvSpPr/>
            <p:nvPr/>
          </p:nvSpPr>
          <p:spPr>
            <a:xfrm>
              <a:off x="409" y="1905"/>
              <a:ext cx="288" cy="813"/>
            </a:xfrm>
            <a:prstGeom prst="cube">
              <a:avLst>
                <a:gd name="adj" fmla="val 25000"/>
              </a:avLst>
            </a:prstGeom>
            <a:solidFill>
              <a:srgbClr val="FF3300"/>
            </a:solidFill>
            <a:ln w="9525"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30733" name="Line 8"/>
            <p:cNvSpPr/>
            <p:nvPr/>
          </p:nvSpPr>
          <p:spPr>
            <a:xfrm>
              <a:off x="46" y="2722"/>
              <a:ext cx="3901" cy="0"/>
            </a:xfrm>
            <a:prstGeom prst="line">
              <a:avLst/>
            </a:prstGeom>
            <a:ln w="38100" cap="flat" cmpd="sng">
              <a:solidFill>
                <a:srgbClr val="993300"/>
              </a:solidFill>
              <a:prstDash val="solid"/>
              <a:round/>
              <a:headEnd type="none" w="med" len="med"/>
              <a:tailEnd type="none" w="med" len="med"/>
            </a:ln>
          </p:spPr>
        </p:sp>
        <p:sp>
          <p:nvSpPr>
            <p:cNvPr id="30734" name="Line 9"/>
            <p:cNvSpPr/>
            <p:nvPr/>
          </p:nvSpPr>
          <p:spPr>
            <a:xfrm flipH="1" flipV="1">
              <a:off x="45" y="453"/>
              <a:ext cx="11" cy="2247"/>
            </a:xfrm>
            <a:prstGeom prst="line">
              <a:avLst/>
            </a:prstGeom>
            <a:ln w="41275" cap="flat" cmpd="sng">
              <a:solidFill>
                <a:srgbClr val="800000"/>
              </a:solidFill>
              <a:prstDash val="solid"/>
              <a:round/>
              <a:headEnd type="none" w="med" len="med"/>
              <a:tailEnd type="none" w="med" len="med"/>
            </a:ln>
          </p:spPr>
        </p:sp>
        <p:sp>
          <p:nvSpPr>
            <p:cNvPr id="22540" name="Text Box 10"/>
            <p:cNvSpPr txBox="1"/>
            <p:nvPr/>
          </p:nvSpPr>
          <p:spPr>
            <a:xfrm>
              <a:off x="0" y="2722"/>
              <a:ext cx="908" cy="290"/>
            </a:xfrm>
            <a:prstGeom prst="rect">
              <a:avLst/>
            </a:prstGeom>
            <a:noFill/>
            <a:ln w="9525">
              <a:noFill/>
              <a:miter/>
            </a:ln>
          </p:spPr>
          <p:txBody>
            <a:bodyPr>
              <a:spAutoFit/>
            </a:bodyPr>
            <a:p>
              <a:pPr marR="0" defTabSz="914400">
                <a:spcBef>
                  <a:spcPct val="50000"/>
                </a:spcBef>
                <a:buClrTx/>
                <a:buSzTx/>
                <a:defRPr/>
              </a:pPr>
              <a:r>
                <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钢</a:t>
              </a:r>
              <a:r>
                <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a:t>
              </a:r>
              <a:r>
                <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万吨</a:t>
              </a:r>
              <a:r>
                <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a:t>
              </a:r>
              <a:endPar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cs"/>
              </a:endParaRPr>
            </a:p>
          </p:txBody>
        </p:sp>
        <p:sp>
          <p:nvSpPr>
            <p:cNvPr id="22541" name="Text Box 11"/>
            <p:cNvSpPr txBox="1"/>
            <p:nvPr/>
          </p:nvSpPr>
          <p:spPr>
            <a:xfrm>
              <a:off x="953" y="2722"/>
              <a:ext cx="912" cy="290"/>
            </a:xfrm>
            <a:prstGeom prst="rect">
              <a:avLst/>
            </a:prstGeom>
            <a:noFill/>
            <a:ln w="9525">
              <a:noFill/>
              <a:miter/>
            </a:ln>
          </p:spPr>
          <p:txBody>
            <a:bodyPr>
              <a:spAutoFit/>
            </a:bodyPr>
            <a:p>
              <a:pPr marR="0" defTabSz="914400">
                <a:spcBef>
                  <a:spcPct val="50000"/>
                </a:spcBef>
                <a:buClrTx/>
                <a:buSzTx/>
                <a:defRPr/>
              </a:pPr>
              <a:r>
                <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煤</a:t>
              </a:r>
              <a:r>
                <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a:t>
              </a:r>
              <a:r>
                <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亿吨</a:t>
              </a:r>
              <a:r>
                <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a:t>
              </a:r>
              <a:endPar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cs"/>
              </a:endParaRPr>
            </a:p>
          </p:txBody>
        </p:sp>
        <p:sp>
          <p:nvSpPr>
            <p:cNvPr id="22542" name="Text Box 12"/>
            <p:cNvSpPr txBox="1"/>
            <p:nvPr/>
          </p:nvSpPr>
          <p:spPr>
            <a:xfrm>
              <a:off x="1769" y="2722"/>
              <a:ext cx="1084" cy="290"/>
            </a:xfrm>
            <a:prstGeom prst="rect">
              <a:avLst/>
            </a:prstGeom>
            <a:noFill/>
            <a:ln w="9525">
              <a:noFill/>
              <a:miter/>
            </a:ln>
          </p:spPr>
          <p:txBody>
            <a:bodyPr>
              <a:spAutoFit/>
            </a:bodyPr>
            <a:p>
              <a:pPr marR="0" defTabSz="914400">
                <a:spcBef>
                  <a:spcPct val="50000"/>
                </a:spcBef>
                <a:buClrTx/>
                <a:buSzTx/>
                <a:defRPr/>
              </a:pPr>
              <a:r>
                <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原油</a:t>
              </a:r>
              <a:r>
                <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a:t>
              </a:r>
              <a:r>
                <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万吨</a:t>
              </a:r>
              <a:r>
                <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a:t>
              </a:r>
              <a:endPar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cs"/>
              </a:endParaRPr>
            </a:p>
          </p:txBody>
        </p:sp>
        <p:sp>
          <p:nvSpPr>
            <p:cNvPr id="22543" name="Text Box 13"/>
            <p:cNvSpPr txBox="1"/>
            <p:nvPr/>
          </p:nvSpPr>
          <p:spPr>
            <a:xfrm>
              <a:off x="2903" y="2722"/>
              <a:ext cx="903" cy="290"/>
            </a:xfrm>
            <a:prstGeom prst="rect">
              <a:avLst/>
            </a:prstGeom>
            <a:noFill/>
            <a:ln w="9525">
              <a:noFill/>
              <a:miter/>
            </a:ln>
          </p:spPr>
          <p:txBody>
            <a:bodyPr>
              <a:spAutoFit/>
            </a:bodyPr>
            <a:p>
              <a:pPr marR="0" defTabSz="914400">
                <a:spcBef>
                  <a:spcPct val="50000"/>
                </a:spcBef>
                <a:buClrTx/>
                <a:buSzTx/>
                <a:defRPr/>
              </a:pPr>
              <a:r>
                <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电</a:t>
              </a:r>
              <a:r>
                <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a:t>
              </a:r>
              <a:r>
                <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亿度</a:t>
              </a:r>
              <a:r>
                <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a:t>
              </a:r>
              <a:endPar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cs"/>
              </a:endParaRPr>
            </a:p>
          </p:txBody>
        </p:sp>
        <p:sp>
          <p:nvSpPr>
            <p:cNvPr id="22544" name="AutoShape 14"/>
            <p:cNvSpPr/>
            <p:nvPr/>
          </p:nvSpPr>
          <p:spPr>
            <a:xfrm>
              <a:off x="1089" y="2177"/>
              <a:ext cx="288" cy="524"/>
            </a:xfrm>
            <a:prstGeom prst="cube">
              <a:avLst>
                <a:gd name="adj" fmla="val 25000"/>
              </a:avLst>
            </a:prstGeom>
            <a:solidFill>
              <a:schemeClr val="folHlink"/>
            </a:solidFill>
            <a:ln w="9525" cap="flat" cmpd="sng">
              <a:solidFill>
                <a:schemeClr val="tx1"/>
              </a:solidFill>
              <a:prstDash val="solid"/>
              <a:miter/>
              <a:headEnd type="none" w="med" len="med"/>
              <a:tailEnd type="none" w="med" len="med"/>
            </a:ln>
          </p:spPr>
          <p:txBody>
            <a:bodyPr wrap="none"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2400" b="1" i="0" u="none" strike="noStrike" kern="1200" cap="none" spc="0" normalizeH="0" baseline="0" noProof="1">
                <a:ln>
                  <a:noFill/>
                </a:ln>
                <a:solidFill>
                  <a:srgbClr val="993300"/>
                </a:solidFill>
                <a:effectLst>
                  <a:outerShdw blurRad="38100" dist="38100" dir="2700000">
                    <a:srgbClr val="000000"/>
                  </a:outerShdw>
                </a:effectLst>
                <a:uLnTx/>
                <a:uFillTx/>
                <a:latin typeface="Times New Roman" panose="02020603050405020304" pitchFamily="18" charset="0"/>
                <a:ea typeface="宋体" panose="02010600030101010101" pitchFamily="2" charset="-122"/>
                <a:cs typeface="+mn-cs"/>
              </a:endParaRPr>
            </a:p>
          </p:txBody>
        </p:sp>
        <p:sp>
          <p:nvSpPr>
            <p:cNvPr id="22545" name="AutoShape 15"/>
            <p:cNvSpPr/>
            <p:nvPr/>
          </p:nvSpPr>
          <p:spPr>
            <a:xfrm>
              <a:off x="1860" y="2495"/>
              <a:ext cx="288" cy="206"/>
            </a:xfrm>
            <a:prstGeom prst="cube">
              <a:avLst>
                <a:gd name="adj" fmla="val 25000"/>
              </a:avLst>
            </a:prstGeom>
            <a:solidFill>
              <a:schemeClr val="folHlink"/>
            </a:solidFill>
            <a:ln w="9525" cap="flat" cmpd="sng">
              <a:solidFill>
                <a:schemeClr val="tx1"/>
              </a:solidFill>
              <a:prstDash val="solid"/>
              <a:miter/>
              <a:headEnd type="none" w="med" len="med"/>
              <a:tailEnd type="none" w="med" len="med"/>
            </a:ln>
          </p:spPr>
          <p:txBody>
            <a:bodyPr wrap="none"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2400" b="1" i="0" u="none" strike="noStrike" kern="1200" cap="none" spc="0" normalizeH="0" baseline="0" noProof="1">
                <a:ln>
                  <a:noFill/>
                </a:ln>
                <a:solidFill>
                  <a:srgbClr val="993300"/>
                </a:solidFill>
                <a:effectLst>
                  <a:outerShdw blurRad="38100" dist="38100" dir="2700000">
                    <a:srgbClr val="000000"/>
                  </a:outerShdw>
                </a:effectLst>
                <a:uLnTx/>
                <a:uFillTx/>
                <a:latin typeface="Times New Roman" panose="02020603050405020304" pitchFamily="18" charset="0"/>
                <a:ea typeface="宋体" panose="02010600030101010101" pitchFamily="2" charset="-122"/>
                <a:cs typeface="+mn-cs"/>
              </a:endParaRPr>
            </a:p>
          </p:txBody>
        </p:sp>
        <p:sp>
          <p:nvSpPr>
            <p:cNvPr id="22546" name="AutoShape 16"/>
            <p:cNvSpPr/>
            <p:nvPr/>
          </p:nvSpPr>
          <p:spPr>
            <a:xfrm>
              <a:off x="2903" y="2313"/>
              <a:ext cx="288" cy="388"/>
            </a:xfrm>
            <a:prstGeom prst="cube">
              <a:avLst>
                <a:gd name="adj" fmla="val 25000"/>
              </a:avLst>
            </a:prstGeom>
            <a:solidFill>
              <a:schemeClr val="folHlink"/>
            </a:solidFill>
            <a:ln w="9525" cap="flat" cmpd="sng">
              <a:solidFill>
                <a:schemeClr val="tx1"/>
              </a:solidFill>
              <a:prstDash val="solid"/>
              <a:miter/>
              <a:headEnd type="none" w="med" len="med"/>
              <a:tailEnd type="none" w="med" len="med"/>
            </a:ln>
          </p:spPr>
          <p:txBody>
            <a:bodyPr wrap="none"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2400" b="1" i="0" u="none" strike="noStrike" kern="1200" cap="none" spc="0" normalizeH="0" baseline="0" noProof="1">
                <a:ln>
                  <a:noFill/>
                </a:ln>
                <a:solidFill>
                  <a:srgbClr val="993300"/>
                </a:solidFill>
                <a:effectLst>
                  <a:outerShdw blurRad="38100" dist="38100" dir="2700000">
                    <a:srgbClr val="000000"/>
                  </a:outerShdw>
                </a:effectLst>
                <a:uLnTx/>
                <a:uFillTx/>
                <a:latin typeface="Times New Roman" panose="02020603050405020304" pitchFamily="18" charset="0"/>
                <a:ea typeface="宋体" panose="02010600030101010101" pitchFamily="2" charset="-122"/>
                <a:cs typeface="+mn-cs"/>
              </a:endParaRPr>
            </a:p>
          </p:txBody>
        </p:sp>
        <p:sp>
          <p:nvSpPr>
            <p:cNvPr id="22547" name="AutoShape 17"/>
            <p:cNvSpPr/>
            <p:nvPr/>
          </p:nvSpPr>
          <p:spPr>
            <a:xfrm>
              <a:off x="136" y="816"/>
              <a:ext cx="288" cy="252"/>
            </a:xfrm>
            <a:prstGeom prst="cube">
              <a:avLst>
                <a:gd name="adj" fmla="val 25000"/>
              </a:avLst>
            </a:prstGeom>
            <a:solidFill>
              <a:srgbClr val="FF3300"/>
            </a:solidFill>
            <a:ln w="9525" cap="flat" cmpd="sng">
              <a:solidFill>
                <a:schemeClr val="tx1"/>
              </a:solidFill>
              <a:prstDash val="solid"/>
              <a:miter/>
              <a:headEnd type="none" w="med" len="med"/>
              <a:tailEnd type="none" w="med" len="med"/>
            </a:ln>
          </p:spPr>
          <p:txBody>
            <a:bodyPr wrap="none"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2400" b="1" i="0" u="none" strike="noStrike" kern="1200" cap="none" spc="0" normalizeH="0" baseline="0" noProof="1">
                <a:ln>
                  <a:noFill/>
                </a:ln>
                <a:solidFill>
                  <a:srgbClr val="993300"/>
                </a:solidFill>
                <a:effectLst>
                  <a:outerShdw blurRad="38100" dist="38100" dir="2700000">
                    <a:srgbClr val="000000"/>
                  </a:outerShdw>
                </a:effectLst>
                <a:uLnTx/>
                <a:uFillTx/>
                <a:latin typeface="Times New Roman" panose="02020603050405020304" pitchFamily="18" charset="0"/>
                <a:ea typeface="宋体" panose="02010600030101010101" pitchFamily="2" charset="-122"/>
                <a:cs typeface="+mn-cs"/>
              </a:endParaRPr>
            </a:p>
          </p:txBody>
        </p:sp>
        <p:sp>
          <p:nvSpPr>
            <p:cNvPr id="30743" name="AutoShape 18"/>
            <p:cNvSpPr/>
            <p:nvPr/>
          </p:nvSpPr>
          <p:spPr>
            <a:xfrm>
              <a:off x="1316" y="1542"/>
              <a:ext cx="288" cy="1176"/>
            </a:xfrm>
            <a:prstGeom prst="cube">
              <a:avLst>
                <a:gd name="adj" fmla="val 25000"/>
              </a:avLst>
            </a:prstGeom>
            <a:solidFill>
              <a:srgbClr val="FF3300"/>
            </a:solidFill>
            <a:ln w="9525"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30744" name="AutoShape 19"/>
            <p:cNvSpPr/>
            <p:nvPr/>
          </p:nvSpPr>
          <p:spPr>
            <a:xfrm>
              <a:off x="2086" y="1406"/>
              <a:ext cx="288" cy="1312"/>
            </a:xfrm>
            <a:prstGeom prst="cube">
              <a:avLst>
                <a:gd name="adj" fmla="val 25000"/>
              </a:avLst>
            </a:prstGeom>
            <a:solidFill>
              <a:srgbClr val="FF3300"/>
            </a:solidFill>
            <a:ln w="9525"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30745" name="AutoShape 20"/>
            <p:cNvSpPr/>
            <p:nvPr/>
          </p:nvSpPr>
          <p:spPr>
            <a:xfrm>
              <a:off x="3130" y="907"/>
              <a:ext cx="288" cy="1811"/>
            </a:xfrm>
            <a:prstGeom prst="cube">
              <a:avLst>
                <a:gd name="adj" fmla="val 25000"/>
              </a:avLst>
            </a:prstGeom>
            <a:solidFill>
              <a:srgbClr val="FF3300"/>
            </a:solidFill>
            <a:ln w="9525"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30746" name="AutoShape 21"/>
            <p:cNvSpPr/>
            <p:nvPr/>
          </p:nvSpPr>
          <p:spPr>
            <a:xfrm>
              <a:off x="136" y="499"/>
              <a:ext cx="288" cy="222"/>
            </a:xfrm>
            <a:prstGeom prst="cube">
              <a:avLst>
                <a:gd name="adj" fmla="val 25000"/>
              </a:avLst>
            </a:prstGeom>
            <a:solidFill>
              <a:schemeClr val="folHlink"/>
            </a:solidFill>
            <a:ln w="9525"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22552" name="Text Box 22"/>
            <p:cNvSpPr txBox="1"/>
            <p:nvPr/>
          </p:nvSpPr>
          <p:spPr>
            <a:xfrm>
              <a:off x="453" y="453"/>
              <a:ext cx="816" cy="290"/>
            </a:xfrm>
            <a:prstGeom prst="rect">
              <a:avLst/>
            </a:prstGeom>
            <a:noFill/>
            <a:ln w="9525">
              <a:noFill/>
              <a:miter/>
            </a:ln>
          </p:spPr>
          <p:txBody>
            <a:bodyPr>
              <a:spAutoFit/>
            </a:bodyPr>
            <a:p>
              <a:pPr marR="0" defTabSz="914400">
                <a:spcBef>
                  <a:spcPct val="50000"/>
                </a:spcBef>
                <a:buClrTx/>
                <a:buSzTx/>
                <a:defRPr/>
              </a:pPr>
              <a:r>
                <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1957</a:t>
              </a:r>
              <a:r>
                <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年</a:t>
              </a:r>
              <a:endPar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cs"/>
              </a:endParaRPr>
            </a:p>
          </p:txBody>
        </p:sp>
        <p:sp>
          <p:nvSpPr>
            <p:cNvPr id="22553" name="Text Box 23"/>
            <p:cNvSpPr txBox="1"/>
            <p:nvPr/>
          </p:nvSpPr>
          <p:spPr>
            <a:xfrm>
              <a:off x="453" y="771"/>
              <a:ext cx="862" cy="290"/>
            </a:xfrm>
            <a:prstGeom prst="rect">
              <a:avLst/>
            </a:prstGeom>
            <a:noFill/>
            <a:ln w="9525">
              <a:noFill/>
              <a:miter/>
            </a:ln>
          </p:spPr>
          <p:txBody>
            <a:bodyPr>
              <a:spAutoFit/>
            </a:bodyPr>
            <a:p>
              <a:pPr marR="0" defTabSz="914400">
                <a:spcBef>
                  <a:spcPct val="50000"/>
                </a:spcBef>
                <a:buClrTx/>
                <a:buSzTx/>
                <a:defRPr/>
              </a:pPr>
              <a:r>
                <a:rPr kumimoji="0" lang="en-US" altLang="x-none"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1965</a:t>
              </a:r>
              <a:r>
                <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ea"/>
                </a:rPr>
                <a:t>年</a:t>
              </a:r>
              <a:endParaRPr kumimoji="0" lang="zh-CN" altLang="en-US" sz="2400" b="1" kern="1200" cap="none" spc="0" normalizeH="0" baseline="0" noProof="1">
                <a:effectLst>
                  <a:outerShdw blurRad="38100" dist="38100" dir="2700000">
                    <a:srgbClr val="FFFFFF"/>
                  </a:outerShdw>
                </a:effectLst>
                <a:latin typeface="Times New Roman" panose="02020603050405020304" pitchFamily="18" charset="0"/>
                <a:ea typeface="宋体" panose="02010600030101010101" pitchFamily="2" charset="-122"/>
                <a:cs typeface="+mn-cs"/>
              </a:endParaRPr>
            </a:p>
          </p:txBody>
        </p:sp>
        <p:sp>
          <p:nvSpPr>
            <p:cNvPr id="22554" name="Text Box 24"/>
            <p:cNvSpPr txBox="1"/>
            <p:nvPr/>
          </p:nvSpPr>
          <p:spPr>
            <a:xfrm>
              <a:off x="2722" y="2041"/>
              <a:ext cx="499" cy="290"/>
            </a:xfrm>
            <a:prstGeom prst="rect">
              <a:avLst/>
            </a:prstGeom>
            <a:noFill/>
            <a:ln w="9525">
              <a:noFill/>
              <a:miter/>
            </a:ln>
          </p:spPr>
          <p:txBody>
            <a:bodyPr>
              <a:spAutoFit/>
            </a:bodyPr>
            <a:p>
              <a:pPr marR="0" defTabSz="914400">
                <a:spcBef>
                  <a:spcPct val="50000"/>
                </a:spcBef>
                <a:buClrTx/>
                <a:buSzTx/>
                <a:defRPr/>
              </a:pPr>
              <a:r>
                <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rPr>
                <a:t>193</a:t>
              </a:r>
              <a:endPar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endParaRPr>
            </a:p>
          </p:txBody>
        </p:sp>
        <p:sp>
          <p:nvSpPr>
            <p:cNvPr id="22555" name="Text Box 25"/>
            <p:cNvSpPr txBox="1"/>
            <p:nvPr/>
          </p:nvSpPr>
          <p:spPr>
            <a:xfrm>
              <a:off x="2949" y="680"/>
              <a:ext cx="499" cy="290"/>
            </a:xfrm>
            <a:prstGeom prst="rect">
              <a:avLst/>
            </a:prstGeom>
            <a:noFill/>
            <a:ln w="9525">
              <a:noFill/>
              <a:miter/>
            </a:ln>
          </p:spPr>
          <p:txBody>
            <a:bodyPr>
              <a:spAutoFit/>
            </a:bodyPr>
            <a:p>
              <a:pPr marR="0" defTabSz="914400">
                <a:spcBef>
                  <a:spcPct val="50000"/>
                </a:spcBef>
                <a:buClrTx/>
                <a:buSzTx/>
                <a:defRPr/>
              </a:pPr>
              <a:r>
                <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rPr>
                <a:t>676</a:t>
              </a:r>
              <a:endPar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endParaRPr>
            </a:p>
          </p:txBody>
        </p:sp>
        <p:sp>
          <p:nvSpPr>
            <p:cNvPr id="22556" name="Text Box 26"/>
            <p:cNvSpPr txBox="1"/>
            <p:nvPr/>
          </p:nvSpPr>
          <p:spPr>
            <a:xfrm>
              <a:off x="998" y="1905"/>
              <a:ext cx="363" cy="290"/>
            </a:xfrm>
            <a:prstGeom prst="rect">
              <a:avLst/>
            </a:prstGeom>
            <a:noFill/>
            <a:ln w="9525">
              <a:noFill/>
              <a:miter/>
            </a:ln>
          </p:spPr>
          <p:txBody>
            <a:bodyPr>
              <a:spAutoFit/>
            </a:bodyPr>
            <a:p>
              <a:pPr marR="0" defTabSz="914400">
                <a:spcBef>
                  <a:spcPct val="50000"/>
                </a:spcBef>
                <a:buClrTx/>
                <a:buSzTx/>
                <a:defRPr/>
              </a:pPr>
              <a:r>
                <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rPr>
                <a:t>1.3</a:t>
              </a:r>
              <a:endPar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endParaRPr>
            </a:p>
          </p:txBody>
        </p:sp>
        <p:sp>
          <p:nvSpPr>
            <p:cNvPr id="22557" name="Text Box 27"/>
            <p:cNvSpPr txBox="1"/>
            <p:nvPr/>
          </p:nvSpPr>
          <p:spPr>
            <a:xfrm>
              <a:off x="1996" y="1134"/>
              <a:ext cx="862" cy="290"/>
            </a:xfrm>
            <a:prstGeom prst="rect">
              <a:avLst/>
            </a:prstGeom>
            <a:noFill/>
            <a:ln w="9525">
              <a:noFill/>
              <a:miter/>
            </a:ln>
          </p:spPr>
          <p:txBody>
            <a:bodyPr>
              <a:spAutoFit/>
            </a:bodyPr>
            <a:p>
              <a:pPr marR="0" defTabSz="914400">
                <a:spcBef>
                  <a:spcPct val="50000"/>
                </a:spcBef>
                <a:buClrTx/>
                <a:buSzTx/>
                <a:defRPr/>
              </a:pPr>
              <a:r>
                <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rPr>
                <a:t>1132</a:t>
              </a:r>
              <a:endPar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endParaRPr>
            </a:p>
          </p:txBody>
        </p:sp>
        <p:sp>
          <p:nvSpPr>
            <p:cNvPr id="22558" name="Text Box 28"/>
            <p:cNvSpPr txBox="1"/>
            <p:nvPr/>
          </p:nvSpPr>
          <p:spPr>
            <a:xfrm>
              <a:off x="1270" y="1315"/>
              <a:ext cx="862" cy="290"/>
            </a:xfrm>
            <a:prstGeom prst="rect">
              <a:avLst/>
            </a:prstGeom>
            <a:noFill/>
            <a:ln w="9525">
              <a:noFill/>
              <a:miter/>
            </a:ln>
          </p:spPr>
          <p:txBody>
            <a:bodyPr>
              <a:spAutoFit/>
            </a:bodyPr>
            <a:p>
              <a:pPr marR="0" defTabSz="914400">
                <a:spcBef>
                  <a:spcPct val="50000"/>
                </a:spcBef>
                <a:buClrTx/>
                <a:buSzTx/>
                <a:defRPr/>
              </a:pPr>
              <a:r>
                <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rPr>
                <a:t>2.3</a:t>
              </a:r>
              <a:endPar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endParaRPr>
            </a:p>
          </p:txBody>
        </p:sp>
        <p:sp>
          <p:nvSpPr>
            <p:cNvPr id="22559" name="Text Box 29"/>
            <p:cNvSpPr txBox="1"/>
            <p:nvPr/>
          </p:nvSpPr>
          <p:spPr>
            <a:xfrm>
              <a:off x="1679" y="2268"/>
              <a:ext cx="544" cy="290"/>
            </a:xfrm>
            <a:prstGeom prst="rect">
              <a:avLst/>
            </a:prstGeom>
            <a:noFill/>
            <a:ln w="9525">
              <a:noFill/>
              <a:miter/>
            </a:ln>
          </p:spPr>
          <p:txBody>
            <a:bodyPr>
              <a:spAutoFit/>
            </a:bodyPr>
            <a:p>
              <a:pPr marR="0" defTabSz="914400">
                <a:spcBef>
                  <a:spcPct val="50000"/>
                </a:spcBef>
                <a:buClrTx/>
                <a:buSzTx/>
                <a:defRPr/>
              </a:pPr>
              <a:r>
                <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rPr>
                <a:t>146</a:t>
              </a:r>
              <a:endPar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endParaRPr>
            </a:p>
          </p:txBody>
        </p:sp>
        <p:sp>
          <p:nvSpPr>
            <p:cNvPr id="22560" name="Text Box 30"/>
            <p:cNvSpPr txBox="1"/>
            <p:nvPr/>
          </p:nvSpPr>
          <p:spPr>
            <a:xfrm>
              <a:off x="227" y="1678"/>
              <a:ext cx="862" cy="290"/>
            </a:xfrm>
            <a:prstGeom prst="rect">
              <a:avLst/>
            </a:prstGeom>
            <a:noFill/>
            <a:ln w="9525">
              <a:noFill/>
              <a:miter/>
            </a:ln>
          </p:spPr>
          <p:txBody>
            <a:bodyPr>
              <a:spAutoFit/>
            </a:bodyPr>
            <a:p>
              <a:pPr marR="0" defTabSz="914400">
                <a:spcBef>
                  <a:spcPct val="50000"/>
                </a:spcBef>
                <a:buClrTx/>
                <a:buSzTx/>
                <a:defRPr/>
              </a:pPr>
              <a:r>
                <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rPr>
                <a:t>1223</a:t>
              </a:r>
              <a:endPar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endParaRPr>
            </a:p>
          </p:txBody>
        </p:sp>
        <p:sp>
          <p:nvSpPr>
            <p:cNvPr id="22561" name="Text Box 31"/>
            <p:cNvSpPr txBox="1"/>
            <p:nvPr/>
          </p:nvSpPr>
          <p:spPr>
            <a:xfrm>
              <a:off x="46" y="2132"/>
              <a:ext cx="408" cy="290"/>
            </a:xfrm>
            <a:prstGeom prst="rect">
              <a:avLst/>
            </a:prstGeom>
            <a:noFill/>
            <a:ln w="9525">
              <a:noFill/>
              <a:miter/>
            </a:ln>
          </p:spPr>
          <p:txBody>
            <a:bodyPr>
              <a:spAutoFit/>
            </a:bodyPr>
            <a:p>
              <a:pPr marR="0" defTabSz="914400">
                <a:spcBef>
                  <a:spcPct val="50000"/>
                </a:spcBef>
                <a:buClrTx/>
                <a:buSzTx/>
                <a:defRPr/>
              </a:pPr>
              <a:r>
                <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rPr>
                <a:t>535</a:t>
              </a:r>
              <a:endParaRPr kumimoji="0" lang="zh-CN" sz="2400" b="1" kern="1200" cap="none" spc="0" normalizeH="0" baseline="0" noProof="1" smtClean="0">
                <a:effectLst>
                  <a:outerShdw blurRad="38100" dist="38100" dir="2700000" algn="tl">
                    <a:srgbClr val="FFFFFF"/>
                  </a:outerShdw>
                </a:effectLst>
                <a:latin typeface="Times New Roman" panose="02020603050405020304" pitchFamily="18" charset="0"/>
                <a:ea typeface="宋体" panose="02010600030101010101" pitchFamily="2" charset="-122"/>
                <a:cs typeface="+mn-cs"/>
              </a:endParaRPr>
            </a:p>
          </p:txBody>
        </p:sp>
      </p:grpSp>
      <p:sp>
        <p:nvSpPr>
          <p:cNvPr id="2" name="文本框 1"/>
          <p:cNvSpPr txBox="1"/>
          <p:nvPr/>
        </p:nvSpPr>
        <p:spPr>
          <a:xfrm>
            <a:off x="8208010" y="2080260"/>
            <a:ext cx="3235960" cy="3538220"/>
          </a:xfrm>
          <a:prstGeom prst="rect">
            <a:avLst/>
          </a:prstGeom>
          <a:noFill/>
          <a:ln w="9525">
            <a:noFill/>
          </a:ln>
        </p:spPr>
        <p:txBody>
          <a:bodyPr wrap="square" anchor="t">
            <a:spAutoFit/>
          </a:bodyPr>
          <a:p>
            <a:r>
              <a:rPr lang="zh-CN" altLang="en-US" sz="3200" b="1" dirty="0">
                <a:latin typeface="华文新魏" panose="02010800040101010101" pitchFamily="2" charset="-122"/>
                <a:ea typeface="华文新魏" panose="02010800040101010101" pitchFamily="2" charset="-122"/>
              </a:rPr>
              <a:t>我国初步形成了独立的、比较完整的工业体系和国民经济体系，为现代化建设打下了坚实的物质基础</a:t>
            </a:r>
            <a:endParaRPr lang="zh-CN" altLang="en-US" sz="3200" b="1" dirty="0">
              <a:latin typeface="华文新魏" panose="02010800040101010101" pitchFamily="2" charset="-122"/>
              <a:ea typeface="华文新魏" panose="02010800040101010101" pitchFamily="2" charset="-122"/>
            </a:endParaRPr>
          </a:p>
        </p:txBody>
      </p:sp>
      <p:sp>
        <p:nvSpPr>
          <p:cNvPr id="12" name="文本框 11"/>
          <p:cNvSpPr txBox="1"/>
          <p:nvPr/>
        </p:nvSpPr>
        <p:spPr>
          <a:xfrm>
            <a:off x="3985895" y="107950"/>
            <a:ext cx="4461510"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万树梨花开</a:t>
            </a:r>
            <a:endParaRPr lang="zh-CN" altLang="en-US" sz="4000" dirty="0">
              <a:solidFill>
                <a:schemeClr val="bg1"/>
              </a:solidFill>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0" presetClass="entr" presetSubtype="0" fill="hold" grpId="1" nodeType="click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1"/>
                                          </p:val>
                                        </p:tav>
                                        <p:tav tm="100000">
                                          <p:val>
                                            <p:strVal val="#ppt_x"/>
                                          </p:val>
                                        </p:tav>
                                      </p:tavLst>
                                    </p:anim>
                                    <p:anim calcmode="lin" valueType="num">
                                      <p:cBhvr>
                                        <p:cTn id="9"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9699" name="图片 1"/>
          <p:cNvPicPr>
            <a:picLocks noChangeAspect="1"/>
          </p:cNvPicPr>
          <p:nvPr/>
        </p:nvPicPr>
        <p:blipFill>
          <a:blip r:embed="rId1"/>
          <a:stretch>
            <a:fillRect/>
          </a:stretch>
        </p:blipFill>
        <p:spPr>
          <a:xfrm>
            <a:off x="4763" y="788988"/>
            <a:ext cx="3044825" cy="5083175"/>
          </a:xfrm>
          <a:prstGeom prst="rect">
            <a:avLst/>
          </a:prstGeom>
          <a:noFill/>
          <a:ln w="9525">
            <a:noFill/>
          </a:ln>
        </p:spPr>
      </p:pic>
      <p:pic>
        <p:nvPicPr>
          <p:cNvPr id="29700" name="图片 5"/>
          <p:cNvPicPr>
            <a:picLocks noChangeAspect="1"/>
          </p:cNvPicPr>
          <p:nvPr/>
        </p:nvPicPr>
        <p:blipFill>
          <a:blip r:embed="rId2"/>
          <a:stretch>
            <a:fillRect/>
          </a:stretch>
        </p:blipFill>
        <p:spPr>
          <a:xfrm>
            <a:off x="3030538" y="788988"/>
            <a:ext cx="2840037" cy="5083175"/>
          </a:xfrm>
          <a:prstGeom prst="rect">
            <a:avLst/>
          </a:prstGeom>
          <a:noFill/>
          <a:ln w="9525">
            <a:noFill/>
          </a:ln>
        </p:spPr>
      </p:pic>
      <p:pic>
        <p:nvPicPr>
          <p:cNvPr id="29701" name="图片 6"/>
          <p:cNvPicPr>
            <a:picLocks noChangeAspect="1"/>
          </p:cNvPicPr>
          <p:nvPr/>
        </p:nvPicPr>
        <p:blipFill>
          <a:blip r:embed="rId3"/>
          <a:srcRect r="22247"/>
          <a:stretch>
            <a:fillRect/>
          </a:stretch>
        </p:blipFill>
        <p:spPr>
          <a:xfrm>
            <a:off x="5870575" y="919163"/>
            <a:ext cx="2878138" cy="4953000"/>
          </a:xfrm>
          <a:prstGeom prst="rect">
            <a:avLst/>
          </a:prstGeom>
          <a:noFill/>
          <a:ln w="9525">
            <a:noFill/>
          </a:ln>
        </p:spPr>
      </p:pic>
      <p:sp>
        <p:nvSpPr>
          <p:cNvPr id="25607" name="文本框 8"/>
          <p:cNvSpPr txBox="1"/>
          <p:nvPr/>
        </p:nvSpPr>
        <p:spPr>
          <a:xfrm>
            <a:off x="-79375" y="5872163"/>
            <a:ext cx="2738438" cy="954087"/>
          </a:xfrm>
          <a:prstGeom prst="rect">
            <a:avLst/>
          </a:prstGeom>
          <a:noFill/>
          <a:ln w="9525">
            <a:noFill/>
          </a:ln>
        </p:spPr>
        <p:txBody>
          <a:bodyPr>
            <a:spAutoFit/>
          </a:bodyPr>
          <a:p>
            <a:pPr algn="ctr"/>
            <a:r>
              <a:rPr lang="zh-CN" altLang="en-US" sz="2800" b="1" dirty="0">
                <a:latin typeface="黑体" panose="02010609060101010101" charset="-122"/>
                <a:ea typeface="黑体" panose="02010609060101010101" charset="-122"/>
              </a:rPr>
              <a:t>“铁人”</a:t>
            </a:r>
            <a:endParaRPr lang="en-US" altLang="zh-CN" sz="2800" b="1" dirty="0">
              <a:latin typeface="黑体" panose="02010609060101010101" charset="-122"/>
              <a:ea typeface="黑体" panose="02010609060101010101" charset="-122"/>
            </a:endParaRPr>
          </a:p>
          <a:p>
            <a:pPr algn="ctr"/>
            <a:r>
              <a:rPr lang="zh-CN" altLang="en-US" sz="2800" b="1" dirty="0">
                <a:latin typeface="黑体" panose="02010609060101010101" charset="-122"/>
                <a:ea typeface="黑体" panose="02010609060101010101" charset="-122"/>
              </a:rPr>
              <a:t>王进喜</a:t>
            </a:r>
            <a:endParaRPr lang="zh-CN" altLang="en-US" sz="2800" b="1" dirty="0">
              <a:latin typeface="黑体" panose="02010609060101010101" charset="-122"/>
              <a:ea typeface="黑体" panose="02010609060101010101" charset="-122"/>
            </a:endParaRPr>
          </a:p>
        </p:txBody>
      </p:sp>
      <p:sp>
        <p:nvSpPr>
          <p:cNvPr id="25608" name="文本框 11"/>
          <p:cNvSpPr txBox="1"/>
          <p:nvPr/>
        </p:nvSpPr>
        <p:spPr>
          <a:xfrm>
            <a:off x="2833688" y="5854700"/>
            <a:ext cx="2736850" cy="954088"/>
          </a:xfrm>
          <a:prstGeom prst="rect">
            <a:avLst/>
          </a:prstGeom>
          <a:noFill/>
          <a:ln w="9525">
            <a:noFill/>
          </a:ln>
        </p:spPr>
        <p:txBody>
          <a:bodyPr>
            <a:spAutoFit/>
          </a:bodyPr>
          <a:p>
            <a:pPr algn="ctr"/>
            <a:r>
              <a:rPr lang="zh-CN" altLang="en-US" sz="2800" b="1" dirty="0">
                <a:latin typeface="黑体" panose="02010609060101010101" charset="-122"/>
                <a:ea typeface="黑体" panose="02010609060101010101" charset="-122"/>
              </a:rPr>
              <a:t>党的好干部</a:t>
            </a:r>
            <a:endParaRPr lang="en-US" altLang="zh-CN" sz="2800" b="1" dirty="0">
              <a:latin typeface="黑体" panose="02010609060101010101" charset="-122"/>
              <a:ea typeface="黑体" panose="02010609060101010101" charset="-122"/>
            </a:endParaRPr>
          </a:p>
          <a:p>
            <a:pPr algn="ctr"/>
            <a:r>
              <a:rPr lang="zh-CN" altLang="en-US" sz="2800" b="1" dirty="0">
                <a:latin typeface="黑体" panose="02010609060101010101" charset="-122"/>
                <a:ea typeface="黑体" panose="02010609060101010101" charset="-122"/>
              </a:rPr>
              <a:t>焦裕禄</a:t>
            </a:r>
            <a:endParaRPr lang="zh-CN" altLang="en-US" sz="2800" b="1" dirty="0">
              <a:latin typeface="黑体" panose="02010609060101010101" charset="-122"/>
              <a:ea typeface="黑体" panose="02010609060101010101" charset="-122"/>
            </a:endParaRPr>
          </a:p>
        </p:txBody>
      </p:sp>
      <p:sp>
        <p:nvSpPr>
          <p:cNvPr id="25609" name="文本框 12"/>
          <p:cNvSpPr txBox="1"/>
          <p:nvPr/>
        </p:nvSpPr>
        <p:spPr>
          <a:xfrm>
            <a:off x="6011863" y="5854700"/>
            <a:ext cx="2736850" cy="954088"/>
          </a:xfrm>
          <a:prstGeom prst="rect">
            <a:avLst/>
          </a:prstGeom>
          <a:noFill/>
          <a:ln w="9525">
            <a:noFill/>
          </a:ln>
        </p:spPr>
        <p:txBody>
          <a:bodyPr>
            <a:spAutoFit/>
          </a:bodyPr>
          <a:p>
            <a:pPr algn="ctr"/>
            <a:r>
              <a:rPr lang="zh-CN" altLang="en-US" sz="2800" b="1" dirty="0">
                <a:latin typeface="黑体" panose="02010609060101010101" charset="-122"/>
                <a:ea typeface="黑体" panose="02010609060101010101" charset="-122"/>
              </a:rPr>
              <a:t>解放军的好战士雷锋</a:t>
            </a:r>
            <a:endParaRPr lang="zh-CN" altLang="en-US" sz="2800" b="1" dirty="0">
              <a:latin typeface="黑体" panose="02010609060101010101" charset="-122"/>
              <a:ea typeface="黑体" panose="02010609060101010101" charset="-122"/>
            </a:endParaRPr>
          </a:p>
        </p:txBody>
      </p:sp>
      <p:sp>
        <p:nvSpPr>
          <p:cNvPr id="23562" name="文本框 9"/>
          <p:cNvSpPr txBox="1"/>
          <p:nvPr/>
        </p:nvSpPr>
        <p:spPr>
          <a:xfrm>
            <a:off x="8896350" y="1493838"/>
            <a:ext cx="3152775" cy="4032250"/>
          </a:xfrm>
          <a:prstGeom prst="rect">
            <a:avLst/>
          </a:prstGeom>
          <a:noFill/>
          <a:ln w="9525">
            <a:noFill/>
          </a:ln>
        </p:spPr>
        <p:txBody>
          <a:bodyPr>
            <a:spAutoFit/>
          </a:bodyPr>
          <a:p>
            <a:r>
              <a:rPr lang="zh-CN" altLang="en-US" sz="3200" b="1" dirty="0">
                <a:solidFill>
                  <a:srgbClr val="FF0000"/>
                </a:solidFill>
                <a:latin typeface="黑体" panose="02010609060101010101" charset="-122"/>
                <a:ea typeface="黑体" panose="02010609060101010101" charset="-122"/>
              </a:rPr>
              <a:t>自力更生、</a:t>
            </a:r>
            <a:endParaRPr lang="en-US" altLang="zh-CN" sz="3200" b="1" dirty="0">
              <a:solidFill>
                <a:srgbClr val="FF0000"/>
              </a:solidFill>
              <a:latin typeface="黑体" panose="02010609060101010101" charset="-122"/>
              <a:ea typeface="黑体" panose="02010609060101010101" charset="-122"/>
            </a:endParaRPr>
          </a:p>
          <a:p>
            <a:r>
              <a:rPr lang="zh-CN" altLang="en-US" sz="3200" b="1" dirty="0">
                <a:solidFill>
                  <a:srgbClr val="FF0000"/>
                </a:solidFill>
                <a:latin typeface="黑体" panose="02010609060101010101" charset="-122"/>
                <a:ea typeface="黑体" panose="02010609060101010101" charset="-122"/>
              </a:rPr>
              <a:t>艰苦奋斗、</a:t>
            </a:r>
            <a:endParaRPr lang="en-US" altLang="zh-CN" sz="3200" b="1" dirty="0">
              <a:solidFill>
                <a:srgbClr val="FF0000"/>
              </a:solidFill>
              <a:latin typeface="黑体" panose="02010609060101010101" charset="-122"/>
              <a:ea typeface="黑体" panose="02010609060101010101" charset="-122"/>
            </a:endParaRPr>
          </a:p>
          <a:p>
            <a:r>
              <a:rPr lang="zh-CN" altLang="en-US" sz="3200" b="1" dirty="0">
                <a:solidFill>
                  <a:srgbClr val="FF0000"/>
                </a:solidFill>
                <a:latin typeface="黑体" panose="02010609060101010101" charset="-122"/>
                <a:ea typeface="黑体" panose="02010609060101010101" charset="-122"/>
              </a:rPr>
              <a:t>全心全意为人民服务、</a:t>
            </a:r>
            <a:endParaRPr lang="en-US" altLang="zh-CN" sz="3200" b="1" dirty="0">
              <a:solidFill>
                <a:srgbClr val="FF0000"/>
              </a:solidFill>
              <a:latin typeface="黑体" panose="02010609060101010101" charset="-122"/>
              <a:ea typeface="黑体" panose="02010609060101010101" charset="-122"/>
            </a:endParaRPr>
          </a:p>
          <a:p>
            <a:r>
              <a:rPr lang="zh-CN" altLang="en-US" sz="3200" b="1" dirty="0">
                <a:solidFill>
                  <a:srgbClr val="FF0000"/>
                </a:solidFill>
                <a:latin typeface="黑体" panose="02010609060101010101" charset="-122"/>
                <a:ea typeface="黑体" panose="02010609060101010101" charset="-122"/>
              </a:rPr>
              <a:t>无私奉献、</a:t>
            </a:r>
            <a:endParaRPr lang="en-US" altLang="zh-CN" sz="3200" b="1" dirty="0">
              <a:solidFill>
                <a:srgbClr val="FF0000"/>
              </a:solidFill>
              <a:latin typeface="黑体" panose="02010609060101010101" charset="-122"/>
              <a:ea typeface="黑体" panose="02010609060101010101" charset="-122"/>
            </a:endParaRPr>
          </a:p>
          <a:p>
            <a:r>
              <a:rPr lang="zh-CN" altLang="en-US" sz="3200" b="1" dirty="0">
                <a:solidFill>
                  <a:srgbClr val="FF0000"/>
                </a:solidFill>
                <a:latin typeface="黑体" panose="02010609060101010101" charset="-122"/>
                <a:ea typeface="黑体" panose="02010609060101010101" charset="-122"/>
              </a:rPr>
              <a:t>勇往直前、</a:t>
            </a:r>
            <a:endParaRPr lang="en-US" altLang="zh-CN" sz="3200" b="1" dirty="0">
              <a:solidFill>
                <a:srgbClr val="FF0000"/>
              </a:solidFill>
              <a:latin typeface="黑体" panose="02010609060101010101" charset="-122"/>
              <a:ea typeface="黑体" panose="02010609060101010101" charset="-122"/>
            </a:endParaRPr>
          </a:p>
          <a:p>
            <a:r>
              <a:rPr lang="zh-CN" altLang="en-US" sz="3200" b="1" dirty="0">
                <a:solidFill>
                  <a:srgbClr val="FF0000"/>
                </a:solidFill>
                <a:latin typeface="黑体" panose="02010609060101010101" charset="-122"/>
                <a:ea typeface="黑体" panose="02010609060101010101" charset="-122"/>
              </a:rPr>
              <a:t>对祖国的忠诚和热爱</a:t>
            </a:r>
            <a:r>
              <a:rPr lang="en-US" altLang="zh-CN" sz="3200" b="1" dirty="0">
                <a:solidFill>
                  <a:srgbClr val="FF0000"/>
                </a:solidFill>
                <a:latin typeface="黑体" panose="02010609060101010101" charset="-122"/>
                <a:ea typeface="黑体" panose="02010609060101010101" charset="-122"/>
              </a:rPr>
              <a:t>…</a:t>
            </a:r>
            <a:endParaRPr lang="zh-CN" altLang="en-US" sz="3200" b="1" dirty="0">
              <a:solidFill>
                <a:srgbClr val="FF0000"/>
              </a:solidFill>
              <a:latin typeface="黑体" panose="02010609060101010101" charset="-122"/>
              <a:ea typeface="黑体" panose="02010609060101010101" charset="-122"/>
            </a:endParaRPr>
          </a:p>
        </p:txBody>
      </p:sp>
      <p:sp>
        <p:nvSpPr>
          <p:cNvPr id="4" name="任意多边形 3"/>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圆角矩形 1"/>
          <p:cNvSpPr/>
          <p:nvPr/>
        </p:nvSpPr>
        <p:spPr>
          <a:xfrm>
            <a:off x="182880" y="1329055"/>
            <a:ext cx="2554605" cy="193865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3" name="圆角矩形 2"/>
          <p:cNvSpPr/>
          <p:nvPr/>
        </p:nvSpPr>
        <p:spPr>
          <a:xfrm>
            <a:off x="3049905" y="1329055"/>
            <a:ext cx="2554605" cy="193865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6" name="圆角矩形 5"/>
          <p:cNvSpPr/>
          <p:nvPr/>
        </p:nvSpPr>
        <p:spPr>
          <a:xfrm>
            <a:off x="6012180" y="1329055"/>
            <a:ext cx="2554605" cy="193865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endParaRPr lang="zh-CN" altLang="en-US"/>
          </a:p>
        </p:txBody>
      </p:sp>
      <p:sp>
        <p:nvSpPr>
          <p:cNvPr id="7" name="文本框 6"/>
          <p:cNvSpPr txBox="1"/>
          <p:nvPr/>
        </p:nvSpPr>
        <p:spPr>
          <a:xfrm>
            <a:off x="876935" y="1853565"/>
            <a:ext cx="1305560" cy="768350"/>
          </a:xfrm>
          <a:prstGeom prst="rect">
            <a:avLst/>
          </a:prstGeom>
          <a:noFill/>
        </p:spPr>
        <p:txBody>
          <a:bodyPr wrap="none" rtlCol="0">
            <a:spAutoFit/>
          </a:bodyPr>
          <a:p>
            <a:r>
              <a:rPr lang="zh-CN" altLang="en-US" sz="4400" b="1">
                <a:solidFill>
                  <a:schemeClr val="bg1"/>
                </a:solidFill>
                <a:latin typeface="宋体" panose="02010600030101010101" pitchFamily="2" charset="-122"/>
                <a:ea typeface="宋体" panose="02010600030101010101" pitchFamily="2" charset="-122"/>
              </a:rPr>
              <a:t>爱国</a:t>
            </a:r>
            <a:endParaRPr lang="zh-CN" altLang="en-US" sz="4400" b="1">
              <a:solidFill>
                <a:schemeClr val="bg1"/>
              </a:solidFill>
              <a:latin typeface="宋体" panose="02010600030101010101" pitchFamily="2" charset="-122"/>
              <a:ea typeface="宋体" panose="02010600030101010101" pitchFamily="2" charset="-122"/>
            </a:endParaRPr>
          </a:p>
        </p:txBody>
      </p:sp>
      <p:sp>
        <p:nvSpPr>
          <p:cNvPr id="8" name="文本框 7"/>
          <p:cNvSpPr txBox="1"/>
          <p:nvPr/>
        </p:nvSpPr>
        <p:spPr>
          <a:xfrm>
            <a:off x="3848735" y="1884680"/>
            <a:ext cx="1203960" cy="706755"/>
          </a:xfrm>
          <a:prstGeom prst="rect">
            <a:avLst/>
          </a:prstGeom>
          <a:noFill/>
        </p:spPr>
        <p:txBody>
          <a:bodyPr wrap="none" rtlCol="0">
            <a:spAutoFit/>
          </a:bodyPr>
          <a:p>
            <a:r>
              <a:rPr lang="zh-CN" altLang="en-US" sz="4000" b="1">
                <a:solidFill>
                  <a:schemeClr val="bg1"/>
                </a:solidFill>
                <a:latin typeface="宋体" panose="02010600030101010101" pitchFamily="2" charset="-122"/>
                <a:ea typeface="宋体" panose="02010600030101010101" pitchFamily="2" charset="-122"/>
              </a:rPr>
              <a:t>敬业</a:t>
            </a:r>
            <a:endParaRPr lang="zh-CN" altLang="en-US" sz="4000" b="1">
              <a:solidFill>
                <a:schemeClr val="bg1"/>
              </a:solidFill>
              <a:latin typeface="宋体" panose="02010600030101010101" pitchFamily="2" charset="-122"/>
              <a:ea typeface="宋体" panose="02010600030101010101" pitchFamily="2" charset="-122"/>
            </a:endParaRPr>
          </a:p>
        </p:txBody>
      </p:sp>
      <p:sp>
        <p:nvSpPr>
          <p:cNvPr id="9" name="文本框 8"/>
          <p:cNvSpPr txBox="1"/>
          <p:nvPr/>
        </p:nvSpPr>
        <p:spPr>
          <a:xfrm>
            <a:off x="6687185" y="1853565"/>
            <a:ext cx="1203960" cy="706755"/>
          </a:xfrm>
          <a:prstGeom prst="rect">
            <a:avLst/>
          </a:prstGeom>
          <a:noFill/>
        </p:spPr>
        <p:txBody>
          <a:bodyPr wrap="none" rtlCol="0">
            <a:spAutoFit/>
          </a:bodyPr>
          <a:p>
            <a:r>
              <a:rPr lang="zh-CN" altLang="en-US" sz="4000" b="1">
                <a:solidFill>
                  <a:schemeClr val="bg1"/>
                </a:solidFill>
              </a:rPr>
              <a:t>友善</a:t>
            </a:r>
            <a:endParaRPr lang="zh-CN" altLang="en-US" sz="4000" b="1">
              <a:solidFill>
                <a:schemeClr val="bg1"/>
              </a:solidFill>
            </a:endParaRPr>
          </a:p>
        </p:txBody>
      </p:sp>
      <p:sp>
        <p:nvSpPr>
          <p:cNvPr id="12" name="文本框 11"/>
          <p:cNvSpPr txBox="1"/>
          <p:nvPr/>
        </p:nvSpPr>
        <p:spPr>
          <a:xfrm>
            <a:off x="3985895" y="107950"/>
            <a:ext cx="4461510"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万树梨花开</a:t>
            </a:r>
            <a:endParaRPr lang="zh-CN" altLang="en-US" sz="4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562"/>
                                        </p:tgtEl>
                                        <p:attrNameLst>
                                          <p:attrName>style.visibility</p:attrName>
                                        </p:attrNameLst>
                                      </p:cBhvr>
                                      <p:to>
                                        <p:strVal val="visible"/>
                                      </p:to>
                                    </p:set>
                                    <p:animEffect transition="in" filter="fade">
                                      <p:cBhvr>
                                        <p:cTn id="7" dur="500"/>
                                        <p:tgtEl>
                                          <p:spTgt spid="2356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ppt_x"/>
                                          </p:val>
                                        </p:tav>
                                        <p:tav tm="100000">
                                          <p:val>
                                            <p:strVal val="#ppt_x"/>
                                          </p:val>
                                        </p:tav>
                                      </p:tavLst>
                                    </p:anim>
                                    <p:anim calcmode="lin" valueType="num">
                                      <p:cBhvr additive="base">
                                        <p:cTn id="17" dur="500" fill="hold"/>
                                        <p:tgtEl>
                                          <p:spTgt spid="7"/>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500" fill="hold"/>
                                        <p:tgtEl>
                                          <p:spTgt spid="3"/>
                                        </p:tgtEl>
                                        <p:attrNameLst>
                                          <p:attrName>ppt_x</p:attrName>
                                        </p:attrNameLst>
                                      </p:cBhvr>
                                      <p:tavLst>
                                        <p:tav tm="0">
                                          <p:val>
                                            <p:strVal val="#ppt_x"/>
                                          </p:val>
                                        </p:tav>
                                        <p:tav tm="100000">
                                          <p:val>
                                            <p:strVal val="#ppt_x"/>
                                          </p:val>
                                        </p:tav>
                                      </p:tavLst>
                                    </p:anim>
                                    <p:anim calcmode="lin" valueType="num">
                                      <p:cBhvr additive="base">
                                        <p:cTn id="21" dur="500" fill="hold"/>
                                        <p:tgtEl>
                                          <p:spTgt spid="3"/>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ppt_x"/>
                                          </p:val>
                                        </p:tav>
                                        <p:tav tm="100000">
                                          <p:val>
                                            <p:strVal val="#ppt_x"/>
                                          </p:val>
                                        </p:tav>
                                      </p:tavLst>
                                    </p:anim>
                                    <p:anim calcmode="lin" valueType="num">
                                      <p:cBhvr additive="base">
                                        <p:cTn id="25" dur="500" fill="hold"/>
                                        <p:tgtEl>
                                          <p:spTgt spid="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500" fill="hold"/>
                                        <p:tgtEl>
                                          <p:spTgt spid="6"/>
                                        </p:tgtEl>
                                        <p:attrNameLst>
                                          <p:attrName>ppt_x</p:attrName>
                                        </p:attrNameLst>
                                      </p:cBhvr>
                                      <p:tavLst>
                                        <p:tav tm="0">
                                          <p:val>
                                            <p:strVal val="#ppt_x"/>
                                          </p:val>
                                        </p:tav>
                                        <p:tav tm="100000">
                                          <p:val>
                                            <p:strVal val="#ppt_x"/>
                                          </p:val>
                                        </p:tav>
                                      </p:tavLst>
                                    </p:anim>
                                    <p:anim calcmode="lin" valueType="num">
                                      <p:cBhvr additive="base">
                                        <p:cTn id="29" dur="500" fill="hold"/>
                                        <p:tgtEl>
                                          <p:spTgt spid="6"/>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fill="hold"/>
                                        <p:tgtEl>
                                          <p:spTgt spid="9"/>
                                        </p:tgtEl>
                                        <p:attrNameLst>
                                          <p:attrName>ppt_x</p:attrName>
                                        </p:attrNameLst>
                                      </p:cBhvr>
                                      <p:tavLst>
                                        <p:tav tm="0">
                                          <p:val>
                                            <p:strVal val="#ppt_x"/>
                                          </p:val>
                                        </p:tav>
                                        <p:tav tm="100000">
                                          <p:val>
                                            <p:strVal val="#ppt_x"/>
                                          </p:val>
                                        </p:tav>
                                      </p:tavLst>
                                    </p:anim>
                                    <p:anim calcmode="lin" valueType="num">
                                      <p:cBhvr additive="base">
                                        <p:cTn id="3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62" grpId="0"/>
      <p:bldP spid="2" grpId="0" animBg="1"/>
      <p:bldP spid="7" grpId="0"/>
      <p:bldP spid="3" grpId="0" animBg="1"/>
      <p:bldP spid="8" grpId="0"/>
      <p:bldP spid="6" grpId="0" animBg="1"/>
      <p:bldP spid="9" grpId="0"/>
      <p:bldP spid="2" grpId="1" animBg="1"/>
      <p:bldP spid="7" grpId="1"/>
      <p:bldP spid="3" grpId="1" animBg="1"/>
      <p:bldP spid="8" grpId="1"/>
      <p:bldP spid="6" grpId="1" animBg="1"/>
      <p:bldP spid="9"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任意多边形 3"/>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 name="图片 1" descr="OBLAWG%YMA4Q__DY4SW03PB"/>
          <p:cNvPicPr>
            <a:picLocks noChangeAspect="1"/>
          </p:cNvPicPr>
          <p:nvPr/>
        </p:nvPicPr>
        <p:blipFill>
          <a:blip r:embed="rId1"/>
          <a:stretch>
            <a:fillRect/>
          </a:stretch>
        </p:blipFill>
        <p:spPr>
          <a:xfrm>
            <a:off x="1195070" y="800100"/>
            <a:ext cx="5048250" cy="5743575"/>
          </a:xfrm>
          <a:prstGeom prst="rect">
            <a:avLst/>
          </a:prstGeom>
        </p:spPr>
      </p:pic>
      <p:pic>
        <p:nvPicPr>
          <p:cNvPr id="3" name="图片 2" descr="_92ILD~)3UKW]CYUY7I6MUW"/>
          <p:cNvPicPr>
            <a:picLocks noChangeAspect="1"/>
          </p:cNvPicPr>
          <p:nvPr/>
        </p:nvPicPr>
        <p:blipFill>
          <a:blip r:embed="rId2"/>
          <a:stretch>
            <a:fillRect/>
          </a:stretch>
        </p:blipFill>
        <p:spPr>
          <a:xfrm>
            <a:off x="6243320" y="2624455"/>
            <a:ext cx="5210175" cy="2095500"/>
          </a:xfrm>
          <a:prstGeom prst="rect">
            <a:avLst/>
          </a:prstGeom>
        </p:spPr>
      </p:pic>
      <p:sp>
        <p:nvSpPr>
          <p:cNvPr id="12" name="文本框 11"/>
          <p:cNvSpPr txBox="1"/>
          <p:nvPr/>
        </p:nvSpPr>
        <p:spPr>
          <a:xfrm>
            <a:off x="3985895" y="107950"/>
            <a:ext cx="4461510"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万树梨花开</a:t>
            </a:r>
            <a:endParaRPr lang="zh-CN" altLang="en-US" sz="4000" dirty="0">
              <a:solidFill>
                <a:schemeClr val="bg1"/>
              </a:solidFill>
            </a:endParaRPr>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图片1"/>
          <p:cNvPicPr>
            <a:picLocks noChangeAspect="1"/>
          </p:cNvPicPr>
          <p:nvPr/>
        </p:nvPicPr>
        <p:blipFill>
          <a:blip r:embed="rId1"/>
          <a:stretch>
            <a:fillRect/>
          </a:stretch>
        </p:blipFill>
        <p:spPr>
          <a:xfrm>
            <a:off x="-635" y="-635"/>
            <a:ext cx="12192635" cy="6858000"/>
          </a:xfrm>
          <a:prstGeom prst="rect">
            <a:avLst/>
          </a:prstGeom>
        </p:spPr>
      </p:pic>
      <p:sp>
        <p:nvSpPr>
          <p:cNvPr id="3" name="标题 1"/>
          <p:cNvSpPr>
            <a:spLocks noGrp="1"/>
          </p:cNvSpPr>
          <p:nvPr/>
        </p:nvSpPr>
        <p:spPr>
          <a:xfrm>
            <a:off x="843915" y="1122680"/>
            <a:ext cx="10530205" cy="2438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zh-CN" altLang="en-US" b="1"/>
              <a:t>第</a:t>
            </a:r>
            <a:r>
              <a:rPr lang="en-US" altLang="zh-CN" b="1"/>
              <a:t>6</a:t>
            </a:r>
            <a:r>
              <a:rPr lang="zh-CN" altLang="en-US" b="1"/>
              <a:t>课  艰辛探索与建设成就</a:t>
            </a:r>
            <a:endParaRPr lang="zh-CN" altLang="en-US" b="1"/>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任意多边形 3"/>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文本框 51"/>
          <p:cNvSpPr txBox="1"/>
          <p:nvPr/>
        </p:nvSpPr>
        <p:spPr>
          <a:xfrm>
            <a:off x="3916680" y="107950"/>
            <a:ext cx="4429760"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zh-CN" sz="4000" dirty="0">
                <a:solidFill>
                  <a:schemeClr val="bg1"/>
                </a:solidFill>
              </a:rPr>
              <a:t>及时当勉励</a:t>
            </a:r>
            <a:endParaRPr lang="zh-CN" altLang="zh-CN" sz="4000" dirty="0">
              <a:solidFill>
                <a:schemeClr val="bg1"/>
              </a:solidFill>
            </a:endParaRPr>
          </a:p>
        </p:txBody>
      </p:sp>
      <p:sp>
        <p:nvSpPr>
          <p:cNvPr id="7" name="文本框 6"/>
          <p:cNvSpPr txBox="1"/>
          <p:nvPr/>
        </p:nvSpPr>
        <p:spPr>
          <a:xfrm>
            <a:off x="3820160" y="1272540"/>
            <a:ext cx="4777740" cy="706755"/>
          </a:xfrm>
          <a:prstGeom prst="rect">
            <a:avLst/>
          </a:prstGeom>
          <a:solidFill>
            <a:schemeClr val="accent2">
              <a:lumMod val="75000"/>
            </a:schemeClr>
          </a:solidFill>
        </p:spPr>
        <p:txBody>
          <a:bodyPr wrap="none" rtlCol="0">
            <a:spAutoFit/>
          </a:bodyPr>
          <a:p>
            <a:r>
              <a:rPr lang="zh-CN" altLang="en-US" sz="4000" b="1"/>
              <a:t>艰辛探索与建设成就</a:t>
            </a:r>
            <a:endParaRPr lang="zh-CN" altLang="en-US" sz="4000" b="1"/>
          </a:p>
        </p:txBody>
      </p:sp>
      <p:sp>
        <p:nvSpPr>
          <p:cNvPr id="8" name="文本框 7"/>
          <p:cNvSpPr txBox="1"/>
          <p:nvPr/>
        </p:nvSpPr>
        <p:spPr>
          <a:xfrm>
            <a:off x="2074545" y="2910205"/>
            <a:ext cx="2019300" cy="645160"/>
          </a:xfrm>
          <a:prstGeom prst="rect">
            <a:avLst/>
          </a:prstGeom>
          <a:solidFill>
            <a:schemeClr val="accent2">
              <a:lumMod val="60000"/>
              <a:lumOff val="40000"/>
            </a:schemeClr>
          </a:solidFill>
        </p:spPr>
        <p:txBody>
          <a:bodyPr wrap="none" rtlCol="0">
            <a:spAutoFit/>
          </a:bodyPr>
          <a:p>
            <a:r>
              <a:rPr lang="zh-CN" altLang="en-US" sz="3600" b="1"/>
              <a:t>艰辛探索</a:t>
            </a:r>
            <a:endParaRPr lang="zh-CN" altLang="en-US" sz="3600" b="1"/>
          </a:p>
        </p:txBody>
      </p:sp>
      <p:sp>
        <p:nvSpPr>
          <p:cNvPr id="9" name="文本框 8"/>
          <p:cNvSpPr txBox="1"/>
          <p:nvPr/>
        </p:nvSpPr>
        <p:spPr>
          <a:xfrm>
            <a:off x="8092440" y="2874645"/>
            <a:ext cx="2019300" cy="645160"/>
          </a:xfrm>
          <a:prstGeom prst="rect">
            <a:avLst/>
          </a:prstGeom>
          <a:solidFill>
            <a:schemeClr val="accent2">
              <a:lumMod val="60000"/>
              <a:lumOff val="40000"/>
            </a:schemeClr>
          </a:solidFill>
        </p:spPr>
        <p:txBody>
          <a:bodyPr wrap="none" rtlCol="0">
            <a:spAutoFit/>
          </a:bodyPr>
          <a:p>
            <a:r>
              <a:rPr lang="zh-CN" altLang="en-US" sz="3600" b="1"/>
              <a:t>建设成就</a:t>
            </a:r>
            <a:endParaRPr lang="zh-CN" altLang="en-US" sz="3600" b="1"/>
          </a:p>
        </p:txBody>
      </p:sp>
      <p:sp>
        <p:nvSpPr>
          <p:cNvPr id="10" name="文本框 9"/>
          <p:cNvSpPr txBox="1"/>
          <p:nvPr/>
        </p:nvSpPr>
        <p:spPr>
          <a:xfrm>
            <a:off x="2205990" y="4593590"/>
            <a:ext cx="1509395" cy="583565"/>
          </a:xfrm>
          <a:prstGeom prst="rect">
            <a:avLst/>
          </a:prstGeom>
          <a:solidFill>
            <a:schemeClr val="accent2">
              <a:lumMod val="20000"/>
              <a:lumOff val="80000"/>
            </a:schemeClr>
          </a:solidFill>
        </p:spPr>
        <p:txBody>
          <a:bodyPr wrap="square" rtlCol="0">
            <a:spAutoFit/>
          </a:bodyPr>
          <a:p>
            <a:r>
              <a:rPr lang="en-US" altLang="zh-CN" sz="3200" b="1"/>
              <a:t> </a:t>
            </a:r>
            <a:r>
              <a:rPr lang="zh-CN" altLang="en-US" sz="3200" b="1"/>
              <a:t>总路线</a:t>
            </a:r>
            <a:endParaRPr lang="zh-CN" altLang="en-US" sz="3200" b="1"/>
          </a:p>
        </p:txBody>
      </p:sp>
      <p:sp>
        <p:nvSpPr>
          <p:cNvPr id="11" name="文本框 10"/>
          <p:cNvSpPr txBox="1"/>
          <p:nvPr/>
        </p:nvSpPr>
        <p:spPr>
          <a:xfrm>
            <a:off x="181610" y="4532630"/>
            <a:ext cx="1816100" cy="583565"/>
          </a:xfrm>
          <a:prstGeom prst="rect">
            <a:avLst/>
          </a:prstGeom>
          <a:solidFill>
            <a:schemeClr val="accent2">
              <a:lumMod val="20000"/>
              <a:lumOff val="80000"/>
            </a:schemeClr>
          </a:solidFill>
        </p:spPr>
        <p:txBody>
          <a:bodyPr wrap="none" rtlCol="0">
            <a:spAutoFit/>
          </a:bodyPr>
          <a:p>
            <a:r>
              <a:rPr lang="zh-CN" altLang="en-US" sz="3200" b="1"/>
              <a:t>中共八大</a:t>
            </a:r>
            <a:endParaRPr lang="zh-CN" altLang="en-US" sz="3200" b="1"/>
          </a:p>
        </p:txBody>
      </p:sp>
      <p:sp>
        <p:nvSpPr>
          <p:cNvPr id="12" name="文本框 11"/>
          <p:cNvSpPr txBox="1"/>
          <p:nvPr/>
        </p:nvSpPr>
        <p:spPr>
          <a:xfrm>
            <a:off x="3819525" y="4594225"/>
            <a:ext cx="3063240" cy="2061210"/>
          </a:xfrm>
          <a:prstGeom prst="rect">
            <a:avLst/>
          </a:prstGeom>
          <a:solidFill>
            <a:schemeClr val="accent2">
              <a:lumMod val="20000"/>
              <a:lumOff val="80000"/>
            </a:schemeClr>
          </a:solidFill>
        </p:spPr>
        <p:txBody>
          <a:bodyPr wrap="square" rtlCol="0">
            <a:spAutoFit/>
          </a:bodyPr>
          <a:p>
            <a:r>
              <a:rPr lang="zh-CN" altLang="en-US" sz="3200" b="1"/>
              <a:t>大跃进</a:t>
            </a:r>
            <a:endParaRPr lang="zh-CN" altLang="en-US" sz="3200" b="1"/>
          </a:p>
          <a:p>
            <a:r>
              <a:rPr lang="zh-CN" altLang="en-US" sz="3200" b="1"/>
              <a:t>人民公社化运动</a:t>
            </a:r>
            <a:endParaRPr lang="zh-CN" altLang="en-US" sz="3200" b="1"/>
          </a:p>
          <a:p>
            <a:r>
              <a:rPr lang="zh-CN" altLang="en-US" sz="3200" b="1"/>
              <a:t>文化大革命</a:t>
            </a:r>
            <a:endParaRPr lang="zh-CN" altLang="en-US" sz="3200" b="1"/>
          </a:p>
          <a:p>
            <a:endParaRPr lang="en-US" altLang="zh-CN" sz="3200" b="1"/>
          </a:p>
        </p:txBody>
      </p:sp>
      <p:sp>
        <p:nvSpPr>
          <p:cNvPr id="13" name="文本框 12"/>
          <p:cNvSpPr txBox="1"/>
          <p:nvPr/>
        </p:nvSpPr>
        <p:spPr>
          <a:xfrm>
            <a:off x="7341870" y="5038090"/>
            <a:ext cx="1816100" cy="583565"/>
          </a:xfrm>
          <a:prstGeom prst="rect">
            <a:avLst/>
          </a:prstGeom>
          <a:solidFill>
            <a:schemeClr val="accent2">
              <a:lumMod val="20000"/>
              <a:lumOff val="80000"/>
            </a:schemeClr>
          </a:solidFill>
        </p:spPr>
        <p:txBody>
          <a:bodyPr wrap="none" rtlCol="0">
            <a:spAutoFit/>
          </a:bodyPr>
          <a:p>
            <a:r>
              <a:rPr lang="zh-CN" altLang="en-US" sz="3200" b="1"/>
              <a:t>突出成就</a:t>
            </a:r>
            <a:endParaRPr lang="zh-CN" altLang="en-US" sz="3200" b="1"/>
          </a:p>
        </p:txBody>
      </p:sp>
      <p:sp>
        <p:nvSpPr>
          <p:cNvPr id="16" name="文本框 15"/>
          <p:cNvSpPr txBox="1"/>
          <p:nvPr/>
        </p:nvSpPr>
        <p:spPr>
          <a:xfrm>
            <a:off x="9563100" y="5038090"/>
            <a:ext cx="1816100" cy="583565"/>
          </a:xfrm>
          <a:prstGeom prst="rect">
            <a:avLst/>
          </a:prstGeom>
          <a:solidFill>
            <a:schemeClr val="accent2">
              <a:lumMod val="20000"/>
              <a:lumOff val="80000"/>
            </a:schemeClr>
          </a:solidFill>
        </p:spPr>
        <p:txBody>
          <a:bodyPr wrap="none" rtlCol="0">
            <a:spAutoFit/>
          </a:bodyPr>
          <a:p>
            <a:r>
              <a:rPr lang="zh-CN" altLang="en-US" sz="3200" b="1"/>
              <a:t>模范人物</a:t>
            </a:r>
            <a:endParaRPr lang="zh-CN" altLang="en-US" sz="3200" b="1"/>
          </a:p>
        </p:txBody>
      </p:sp>
      <p:pic>
        <p:nvPicPr>
          <p:cNvPr id="18" name="图片 17"/>
          <p:cNvPicPr>
            <a:picLocks noChangeAspect="1"/>
          </p:cNvPicPr>
          <p:nvPr/>
        </p:nvPicPr>
        <p:blipFill>
          <a:blip r:embed="rId1"/>
          <a:stretch>
            <a:fillRect/>
          </a:stretch>
        </p:blipFill>
        <p:spPr>
          <a:xfrm>
            <a:off x="1085215" y="3686810"/>
            <a:ext cx="3751580" cy="903605"/>
          </a:xfrm>
          <a:prstGeom prst="rect">
            <a:avLst/>
          </a:prstGeom>
        </p:spPr>
      </p:pic>
      <p:pic>
        <p:nvPicPr>
          <p:cNvPr id="19" name="图片 18"/>
          <p:cNvPicPr>
            <a:picLocks noChangeAspect="1"/>
          </p:cNvPicPr>
          <p:nvPr/>
        </p:nvPicPr>
        <p:blipFill>
          <a:blip r:embed="rId1"/>
          <a:stretch>
            <a:fillRect/>
          </a:stretch>
        </p:blipFill>
        <p:spPr>
          <a:xfrm>
            <a:off x="8092440" y="3836035"/>
            <a:ext cx="2428875" cy="885825"/>
          </a:xfrm>
          <a:prstGeom prst="rect">
            <a:avLst/>
          </a:prstGeom>
        </p:spPr>
      </p:pic>
      <p:pic>
        <p:nvPicPr>
          <p:cNvPr id="20" name="图片 19"/>
          <p:cNvPicPr>
            <a:picLocks noChangeAspect="1"/>
          </p:cNvPicPr>
          <p:nvPr/>
        </p:nvPicPr>
        <p:blipFill>
          <a:blip r:embed="rId1"/>
          <a:stretch>
            <a:fillRect/>
          </a:stretch>
        </p:blipFill>
        <p:spPr>
          <a:xfrm>
            <a:off x="3143885" y="2041525"/>
            <a:ext cx="6013450" cy="873125"/>
          </a:xfrm>
          <a:prstGeom prst="rect">
            <a:avLst/>
          </a:prstGeom>
        </p:spPr>
      </p:pic>
    </p:spTree>
  </p:cSld>
  <p:clrMapOvr>
    <a:masterClrMapping/>
  </p:clrMapOvr>
  <p:transition spd="slow">
    <p:zoom dir="in"/>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图片1"/>
          <p:cNvPicPr>
            <a:picLocks noChangeAspect="1"/>
          </p:cNvPicPr>
          <p:nvPr/>
        </p:nvPicPr>
        <p:blipFill>
          <a:blip r:embed="rId1"/>
          <a:stretch>
            <a:fillRect/>
          </a:stretch>
        </p:blipFill>
        <p:spPr>
          <a:xfrm>
            <a:off x="-635" y="-635"/>
            <a:ext cx="12192635" cy="6858000"/>
          </a:xfrm>
          <a:prstGeom prst="rect">
            <a:avLst/>
          </a:prstGeom>
        </p:spPr>
      </p:pic>
      <p:sp>
        <p:nvSpPr>
          <p:cNvPr id="100" name="文本框 99"/>
          <p:cNvSpPr txBox="1"/>
          <p:nvPr/>
        </p:nvSpPr>
        <p:spPr>
          <a:xfrm>
            <a:off x="2966720" y="1412875"/>
            <a:ext cx="8303260" cy="4030980"/>
          </a:xfrm>
          <a:prstGeom prst="rect">
            <a:avLst/>
          </a:prstGeom>
          <a:noFill/>
          <a:ln w="9525">
            <a:noFill/>
          </a:ln>
        </p:spPr>
        <p:txBody>
          <a:bodyPr wrap="square">
            <a:spAutoFit/>
          </a:bodyPr>
          <a:p>
            <a:pPr indent="0"/>
            <a:r>
              <a:rPr lang="zh-CN" sz="3200" b="0">
                <a:solidFill>
                  <a:srgbClr val="000000"/>
                </a:solidFill>
                <a:latin typeface="华文新魏" panose="02010800040101010101" pitchFamily="2" charset="-122"/>
                <a:ea typeface="华文新魏" panose="02010800040101010101" pitchFamily="2" charset="-122"/>
                <a:cs typeface="华文新魏" panose="02010800040101010101" pitchFamily="2" charset="-122"/>
              </a:rPr>
              <a:t>        20世纪70年代的中国还处在“文化大革命”带来的重重困难之中，人们渴望着一股强劲的新风，吹散笼罩在前进道路上的浓重迷雾，什么是社会主义？应该怎样建设社会主义？严峻的现实和美好的理想需要所有中国人对这个重要命题做出回答，正在穿越历史三峡的中国航船期待新的领航者出现，带领人们从黑暗中找到光明。</a:t>
            </a:r>
            <a:endParaRPr lang="zh-CN" altLang="en-US" sz="3200" b="0">
              <a:solidFill>
                <a:srgbClr val="000000"/>
              </a:solidFill>
              <a:latin typeface="华文新魏" panose="02010800040101010101" pitchFamily="2" charset="-122"/>
              <a:ea typeface="华文新魏" panose="02010800040101010101" pitchFamily="2" charset="-122"/>
              <a:cs typeface="华文新魏" panose="02010800040101010101"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901950" y="2005542"/>
            <a:ext cx="7241540" cy="2122805"/>
          </a:xfrm>
          <a:prstGeom prst="rect">
            <a:avLst/>
          </a:prstGeom>
          <a:noFill/>
        </p:spPr>
        <p:txBody>
          <a:bodyPr wrap="square" rtlCol="0">
            <a:spAutoFit/>
          </a:bodyPr>
          <a:p>
            <a:r>
              <a:rPr lang="zh-CN" altLang="en-US" sz="4800">
                <a:latin typeface="黑体" panose="02010609060101010101" charset="-122"/>
                <a:ea typeface="黑体" panose="02010609060101010101" charset="-122"/>
                <a:cs typeface="黑体" panose="02010609060101010101" charset="-122"/>
              </a:rPr>
              <a:t>济南汇文实验学校录制</a:t>
            </a:r>
            <a:endParaRPr lang="zh-CN" altLang="en-US" sz="4800">
              <a:latin typeface="黑体" panose="02010609060101010101" charset="-122"/>
              <a:ea typeface="黑体" panose="02010609060101010101" charset="-122"/>
              <a:cs typeface="黑体" panose="02010609060101010101" charset="-122"/>
            </a:endParaRPr>
          </a:p>
          <a:p>
            <a:endParaRPr lang="zh-CN" altLang="en-US" sz="2400">
              <a:latin typeface="黑体" panose="02010609060101010101" charset="-122"/>
              <a:ea typeface="黑体" panose="02010609060101010101" charset="-122"/>
              <a:cs typeface="黑体" panose="02010609060101010101" charset="-122"/>
            </a:endParaRPr>
          </a:p>
          <a:p>
            <a:endParaRPr lang="zh-CN" altLang="en-US" sz="2400">
              <a:latin typeface="黑体" panose="02010609060101010101" charset="-122"/>
              <a:ea typeface="黑体" panose="02010609060101010101" charset="-122"/>
              <a:cs typeface="黑体" panose="02010609060101010101" charset="-122"/>
            </a:endParaRPr>
          </a:p>
          <a:p>
            <a:r>
              <a:rPr lang="en-US" altLang="zh-CN" sz="2400">
                <a:latin typeface="黑体" panose="02010609060101010101" charset="-122"/>
                <a:ea typeface="黑体" panose="02010609060101010101" charset="-122"/>
                <a:cs typeface="黑体" panose="02010609060101010101" charset="-122"/>
              </a:rPr>
              <a:t>          </a:t>
            </a:r>
            <a:r>
              <a:rPr lang="en-US" altLang="zh-CN" sz="3600">
                <a:latin typeface="黑体" panose="02010609060101010101" charset="-122"/>
                <a:ea typeface="黑体" panose="02010609060101010101" charset="-122"/>
                <a:cs typeface="黑体" panose="02010609060101010101" charset="-122"/>
              </a:rPr>
              <a:t> 2020</a:t>
            </a:r>
            <a:r>
              <a:rPr lang="zh-CN" altLang="en-US" sz="3600">
                <a:latin typeface="黑体" panose="02010609060101010101" charset="-122"/>
                <a:ea typeface="黑体" panose="02010609060101010101" charset="-122"/>
                <a:cs typeface="黑体" panose="02010609060101010101" charset="-122"/>
              </a:rPr>
              <a:t>年</a:t>
            </a:r>
            <a:r>
              <a:rPr lang="en-US" altLang="zh-CN" sz="3600">
                <a:latin typeface="黑体" panose="02010609060101010101" charset="-122"/>
                <a:ea typeface="黑体" panose="02010609060101010101" charset="-122"/>
                <a:cs typeface="黑体" panose="02010609060101010101" charset="-122"/>
              </a:rPr>
              <a:t>2</a:t>
            </a:r>
            <a:r>
              <a:rPr lang="zh-CN" altLang="en-US" sz="3600">
                <a:latin typeface="黑体" panose="02010609060101010101" charset="-122"/>
                <a:ea typeface="黑体" panose="02010609060101010101" charset="-122"/>
                <a:cs typeface="黑体" panose="02010609060101010101" charset="-122"/>
              </a:rPr>
              <a:t>月</a:t>
            </a:r>
            <a:r>
              <a:rPr lang="en-US" altLang="zh-CN" sz="3600">
                <a:latin typeface="黑体" panose="02010609060101010101" charset="-122"/>
                <a:ea typeface="黑体" panose="02010609060101010101" charset="-122"/>
                <a:cs typeface="黑体" panose="02010609060101010101" charset="-122"/>
              </a:rPr>
              <a:t>15</a:t>
            </a:r>
            <a:r>
              <a:rPr lang="zh-CN" altLang="en-US" sz="3600">
                <a:latin typeface="黑体" panose="02010609060101010101" charset="-122"/>
                <a:ea typeface="黑体" panose="02010609060101010101" charset="-122"/>
                <a:cs typeface="黑体" panose="02010609060101010101" charset="-122"/>
              </a:rPr>
              <a:t>日</a:t>
            </a:r>
            <a:endParaRPr lang="zh-CN" altLang="en-US" sz="3600">
              <a:latin typeface="黑体" panose="02010609060101010101" charset="-122"/>
              <a:ea typeface="黑体" panose="02010609060101010101" charset="-122"/>
              <a:cs typeface="黑体" panose="02010609060101010101" charset="-122"/>
            </a:endParaRP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U8@%3V($GCY2T0@[5%G]9WX"/>
          <p:cNvPicPr>
            <a:picLocks noChangeAspect="1"/>
          </p:cNvPicPr>
          <p:nvPr/>
        </p:nvPicPr>
        <p:blipFill>
          <a:blip r:embed="rId1"/>
          <a:stretch>
            <a:fillRect/>
          </a:stretch>
        </p:blipFill>
        <p:spPr>
          <a:xfrm>
            <a:off x="509270" y="1015365"/>
            <a:ext cx="4538980" cy="5438140"/>
          </a:xfrm>
          <a:prstGeom prst="rect">
            <a:avLst/>
          </a:prstGeom>
          <a:ln w="28575" cmpd="sng">
            <a:solidFill>
              <a:srgbClr val="ED7D31"/>
            </a:solidFill>
            <a:prstDash val="solid"/>
          </a:ln>
        </p:spPr>
      </p:pic>
      <p:sp>
        <p:nvSpPr>
          <p:cNvPr id="11" name="文本框 10"/>
          <p:cNvSpPr txBox="1"/>
          <p:nvPr/>
        </p:nvSpPr>
        <p:spPr>
          <a:xfrm>
            <a:off x="5187950" y="5116830"/>
            <a:ext cx="6441440" cy="706755"/>
          </a:xfrm>
          <a:prstGeom prst="rect">
            <a:avLst/>
          </a:prstGeom>
          <a:noFill/>
        </p:spPr>
        <p:txBody>
          <a:bodyPr wrap="none" rtlCol="0">
            <a:spAutoFit/>
          </a:bodyPr>
          <a:p>
            <a:pPr algn="l"/>
            <a:r>
              <a:rPr lang="en-US" altLang="zh-CN" sz="2000" b="1">
                <a:solidFill>
                  <a:schemeClr val="accent2">
                    <a:lumMod val="50000"/>
                  </a:schemeClr>
                </a:solidFill>
                <a:latin typeface="幼圆" panose="02010509060101010101" charset="-122"/>
                <a:ea typeface="幼圆" panose="02010509060101010101" charset="-122"/>
                <a:cs typeface="幼圆" panose="02010509060101010101" charset="-122"/>
              </a:rPr>
              <a:t>1956</a:t>
            </a:r>
            <a:r>
              <a:rPr lang="zh-CN" altLang="en-US" sz="2000" b="1">
                <a:solidFill>
                  <a:schemeClr val="accent2">
                    <a:lumMod val="50000"/>
                  </a:schemeClr>
                </a:solidFill>
                <a:latin typeface="幼圆" panose="02010509060101010101" charset="-122"/>
                <a:ea typeface="幼圆" panose="02010509060101010101" charset="-122"/>
                <a:cs typeface="幼圆" panose="02010509060101010101" charset="-122"/>
              </a:rPr>
              <a:t>年9月</a:t>
            </a:r>
            <a:r>
              <a:rPr lang="en-US" altLang="zh-CN" sz="2000" b="1">
                <a:solidFill>
                  <a:schemeClr val="accent2">
                    <a:lumMod val="50000"/>
                  </a:schemeClr>
                </a:solidFill>
                <a:latin typeface="幼圆" panose="02010509060101010101" charset="-122"/>
                <a:ea typeface="幼圆" panose="02010509060101010101" charset="-122"/>
                <a:cs typeface="幼圆" panose="02010509060101010101" charset="-122"/>
              </a:rPr>
              <a:t>28</a:t>
            </a:r>
            <a:r>
              <a:rPr lang="zh-CN" altLang="en-US" sz="2000" b="1">
                <a:solidFill>
                  <a:schemeClr val="accent2">
                    <a:lumMod val="50000"/>
                  </a:schemeClr>
                </a:solidFill>
                <a:latin typeface="幼圆" panose="02010509060101010101" charset="-122"/>
                <a:ea typeface="幼圆" panose="02010509060101010101" charset="-122"/>
                <a:cs typeface="幼圆" panose="02010509060101010101" charset="-122"/>
              </a:rPr>
              <a:t>日《中国共产党第八次全国代表大会闭幕》</a:t>
            </a:r>
            <a:endParaRPr lang="zh-CN" altLang="en-US" sz="2000" b="1">
              <a:solidFill>
                <a:schemeClr val="accent2">
                  <a:lumMod val="50000"/>
                </a:schemeClr>
              </a:solidFill>
              <a:latin typeface="幼圆" panose="02010509060101010101" charset="-122"/>
              <a:ea typeface="幼圆" panose="02010509060101010101" charset="-122"/>
              <a:cs typeface="幼圆" panose="02010509060101010101" charset="-122"/>
            </a:endParaRPr>
          </a:p>
          <a:p>
            <a:pPr algn="l"/>
            <a:r>
              <a:rPr lang="zh-CN" altLang="en-US" sz="2000" b="1">
                <a:solidFill>
                  <a:schemeClr val="accent2">
                    <a:lumMod val="50000"/>
                  </a:schemeClr>
                </a:solidFill>
                <a:latin typeface="幼圆" panose="02010509060101010101" charset="-122"/>
                <a:ea typeface="幼圆" panose="02010509060101010101" charset="-122"/>
                <a:cs typeface="幼圆" panose="02010509060101010101" charset="-122"/>
              </a:rPr>
              <a:t>                     关于政治报告的决议</a:t>
            </a:r>
            <a:endParaRPr lang="zh-CN" altLang="en-US" sz="2000" b="1">
              <a:solidFill>
                <a:schemeClr val="accent2">
                  <a:lumMod val="50000"/>
                </a:schemeClr>
              </a:solidFill>
              <a:latin typeface="幼圆" panose="02010509060101010101" charset="-122"/>
              <a:ea typeface="幼圆" panose="02010509060101010101" charset="-122"/>
              <a:cs typeface="幼圆" panose="02010509060101010101" charset="-122"/>
            </a:endParaRPr>
          </a:p>
        </p:txBody>
      </p:sp>
      <p:sp>
        <p:nvSpPr>
          <p:cNvPr id="4" name="任意多边形 3"/>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文本框 51"/>
          <p:cNvSpPr txBox="1"/>
          <p:nvPr/>
        </p:nvSpPr>
        <p:spPr>
          <a:xfrm>
            <a:off x="4109720" y="107950"/>
            <a:ext cx="431609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漫漫求索路</a:t>
            </a:r>
            <a:endParaRPr lang="zh-CN" altLang="en-US" sz="4000" dirty="0">
              <a:solidFill>
                <a:schemeClr val="bg1"/>
              </a:solidFill>
            </a:endParaRPr>
          </a:p>
        </p:txBody>
      </p:sp>
      <p:sp>
        <p:nvSpPr>
          <p:cNvPr id="6" name="圆角矩形 5"/>
          <p:cNvSpPr/>
          <p:nvPr/>
        </p:nvSpPr>
        <p:spPr>
          <a:xfrm>
            <a:off x="5187950" y="1960245"/>
            <a:ext cx="6702425" cy="2850553"/>
          </a:xfrm>
          <a:prstGeom prst="roundRect">
            <a:avLst/>
          </a:prstGeom>
          <a:solidFill>
            <a:schemeClr val="accent2"/>
          </a:solidFill>
          <a:ln>
            <a:solidFill>
              <a:schemeClr val="accent2"/>
            </a:solidFill>
          </a:ln>
          <a:scene3d>
            <a:camera prst="orthographicFront"/>
            <a:lightRig rig="threePt" dir="t"/>
          </a:scene3d>
          <a:sp3d>
            <a:bevelT/>
          </a:sp3d>
        </p:spPr>
        <p:txBody>
          <a:bodyPr wrap="square">
            <a:spAutoFit/>
          </a:bodyPr>
          <a:p>
            <a:r>
              <a:rPr lang="en-US" altLang="zh-CN" sz="2285">
                <a:solidFill>
                  <a:srgbClr val="FF0000"/>
                </a:solidFill>
                <a:latin typeface="华文新魏" panose="02010800040101010101" pitchFamily="2" charset="-122"/>
                <a:ea typeface="华文新魏" panose="02010800040101010101" pitchFamily="2" charset="-122"/>
                <a:cs typeface="华文新魏" panose="02010800040101010101" pitchFamily="2" charset="-122"/>
                <a:sym typeface="+mn-ea"/>
              </a:rPr>
              <a:t> </a:t>
            </a:r>
            <a:r>
              <a:rPr lang="zh-CN" altLang="en-US" sz="2285">
                <a:solidFill>
                  <a:schemeClr val="bg1"/>
                </a:solidFill>
                <a:latin typeface="华文新魏" panose="02010800040101010101" pitchFamily="2" charset="-122"/>
                <a:ea typeface="华文新魏" panose="02010800040101010101" pitchFamily="2" charset="-122"/>
                <a:cs typeface="华文新魏" panose="02010800040101010101" pitchFamily="2" charset="-122"/>
                <a:sym typeface="+mn-ea"/>
              </a:rPr>
              <a:t>我们国内的</a:t>
            </a:r>
            <a:r>
              <a:rPr lang="zh-CN" altLang="en-US" sz="2285">
                <a:solidFill>
                  <a:srgbClr val="FF0000"/>
                </a:solidFill>
                <a:latin typeface="华文新魏" panose="02010800040101010101" pitchFamily="2" charset="-122"/>
                <a:ea typeface="华文新魏" panose="02010800040101010101" pitchFamily="2" charset="-122"/>
                <a:cs typeface="华文新魏" panose="02010800040101010101" pitchFamily="2" charset="-122"/>
                <a:sym typeface="+mn-ea"/>
              </a:rPr>
              <a:t>主要矛盾</a:t>
            </a:r>
            <a:r>
              <a:rPr lang="zh-CN" altLang="en-US" sz="2285">
                <a:solidFill>
                  <a:schemeClr val="bg1"/>
                </a:solidFill>
                <a:latin typeface="华文新魏" panose="02010800040101010101" pitchFamily="2" charset="-122"/>
                <a:ea typeface="华文新魏" panose="02010800040101010101" pitchFamily="2" charset="-122"/>
                <a:cs typeface="华文新魏" panose="02010800040101010101" pitchFamily="2" charset="-122"/>
                <a:sym typeface="+mn-ea"/>
              </a:rPr>
              <a:t>，已经是人民对于建立先进的工业国的要求同落后的农业国的现实之间的矛盾，已经是人民对于经济文化迅速发展的需要同当前经济文化不能满足人民需要的状况之间的矛盾。党和人民的当前的</a:t>
            </a:r>
            <a:r>
              <a:rPr lang="zh-CN" altLang="en-US" sz="2400">
                <a:solidFill>
                  <a:srgbClr val="FF0000"/>
                </a:solidFill>
                <a:latin typeface="华文新魏" panose="02010800040101010101" pitchFamily="2" charset="-122"/>
                <a:ea typeface="华文新魏" panose="02010800040101010101" pitchFamily="2" charset="-122"/>
                <a:cs typeface="华文新魏" panose="02010800040101010101" pitchFamily="2" charset="-122"/>
                <a:sym typeface="+mn-ea"/>
              </a:rPr>
              <a:t>主要任务</a:t>
            </a:r>
            <a:r>
              <a:rPr lang="zh-CN" altLang="en-US" sz="2285">
                <a:solidFill>
                  <a:schemeClr val="bg1"/>
                </a:solidFill>
                <a:latin typeface="华文新魏" panose="02010800040101010101" pitchFamily="2" charset="-122"/>
                <a:ea typeface="华文新魏" panose="02010800040101010101" pitchFamily="2" charset="-122"/>
                <a:cs typeface="华文新魏" panose="02010800040101010101" pitchFamily="2" charset="-122"/>
                <a:sym typeface="+mn-ea"/>
              </a:rPr>
              <a:t>，就是要集中力量来解决这个矛盾，把我国尽快地从落后的农业国变为先进的工业国。</a:t>
            </a:r>
            <a:endParaRPr lang="zh-CN" altLang="en-US" sz="2285" dirty="0">
              <a:solidFill>
                <a:schemeClr val="bg1"/>
              </a:solidFill>
              <a:latin typeface="华文新魏" panose="02010800040101010101" pitchFamily="2" charset="-122"/>
              <a:ea typeface="华文新魏" panose="02010800040101010101" pitchFamily="2" charset="-122"/>
              <a:cs typeface="华文新魏" panose="02010800040101010101" pitchFamily="2"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 name="圆角矩形 14"/>
          <p:cNvSpPr/>
          <p:nvPr/>
        </p:nvSpPr>
        <p:spPr>
          <a:xfrm>
            <a:off x="5425440" y="1813560"/>
            <a:ext cx="6340475" cy="349123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a:p>
        </p:txBody>
      </p:sp>
      <p:sp>
        <p:nvSpPr>
          <p:cNvPr id="3" name="任意多边形 2"/>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8" name="图片 7" descr="U8@%3V($GCY2T0@[5%G]9WX"/>
          <p:cNvPicPr>
            <a:picLocks noChangeAspect="1"/>
          </p:cNvPicPr>
          <p:nvPr/>
        </p:nvPicPr>
        <p:blipFill>
          <a:blip r:embed="rId1"/>
          <a:stretch>
            <a:fillRect/>
          </a:stretch>
        </p:blipFill>
        <p:spPr>
          <a:xfrm>
            <a:off x="835025" y="1015365"/>
            <a:ext cx="4213225" cy="4876800"/>
          </a:xfrm>
          <a:prstGeom prst="rect">
            <a:avLst/>
          </a:prstGeom>
        </p:spPr>
      </p:pic>
      <p:sp>
        <p:nvSpPr>
          <p:cNvPr id="9" name="文本框 8"/>
          <p:cNvSpPr txBox="1"/>
          <p:nvPr/>
        </p:nvSpPr>
        <p:spPr>
          <a:xfrm>
            <a:off x="541655" y="6092825"/>
            <a:ext cx="5367655" cy="706755"/>
          </a:xfrm>
          <a:prstGeom prst="rect">
            <a:avLst/>
          </a:prstGeom>
          <a:noFill/>
        </p:spPr>
        <p:txBody>
          <a:bodyPr wrap="square" rtlCol="0" anchor="t">
            <a:spAutoFit/>
          </a:bodyPr>
          <a:p>
            <a:pPr algn="l"/>
            <a:r>
              <a:rPr lang="zh-CN" altLang="en-US" sz="2000" b="1">
                <a:solidFill>
                  <a:schemeClr val="accent2">
                    <a:lumMod val="50000"/>
                  </a:schemeClr>
                </a:solidFill>
                <a:latin typeface="幼圆" panose="02010509060101010101" charset="-122"/>
                <a:ea typeface="幼圆" panose="02010509060101010101" charset="-122"/>
                <a:cs typeface="幼圆" panose="02010509060101010101" charset="-122"/>
                <a:sym typeface="+mn-ea"/>
              </a:rPr>
              <a:t>《中国共产党第八次全国代表大会闭幕》</a:t>
            </a:r>
            <a:endParaRPr lang="zh-CN" altLang="en-US" sz="2000" b="1">
              <a:solidFill>
                <a:schemeClr val="accent2">
                  <a:lumMod val="50000"/>
                </a:schemeClr>
              </a:solidFill>
              <a:latin typeface="幼圆" panose="02010509060101010101" charset="-122"/>
              <a:ea typeface="幼圆" panose="02010509060101010101" charset="-122"/>
              <a:cs typeface="幼圆" panose="02010509060101010101" charset="-122"/>
            </a:endParaRPr>
          </a:p>
          <a:p>
            <a:pPr algn="l"/>
            <a:r>
              <a:rPr lang="zh-CN" altLang="en-US" sz="2000" b="1">
                <a:solidFill>
                  <a:schemeClr val="accent2">
                    <a:lumMod val="50000"/>
                  </a:schemeClr>
                </a:solidFill>
                <a:latin typeface="幼圆" panose="02010509060101010101" charset="-122"/>
                <a:ea typeface="幼圆" panose="02010509060101010101" charset="-122"/>
                <a:cs typeface="幼圆" panose="02010509060101010101" charset="-122"/>
                <a:sym typeface="+mn-ea"/>
              </a:rPr>
              <a:t>         关于政治报告的决议</a:t>
            </a:r>
            <a:endParaRPr lang="zh-CN" altLang="en-US" sz="2000" b="1"/>
          </a:p>
        </p:txBody>
      </p:sp>
      <p:sp>
        <p:nvSpPr>
          <p:cNvPr id="14" name="文本框 13"/>
          <p:cNvSpPr txBox="1"/>
          <p:nvPr/>
        </p:nvSpPr>
        <p:spPr>
          <a:xfrm>
            <a:off x="5537200" y="1813560"/>
            <a:ext cx="9466580" cy="3538220"/>
          </a:xfrm>
          <a:prstGeom prst="rect">
            <a:avLst/>
          </a:prstGeom>
          <a:noFill/>
        </p:spPr>
        <p:txBody>
          <a:bodyPr wrap="square" rtlCol="0">
            <a:spAutoFit/>
          </a:bodyPr>
          <a:p>
            <a:pPr algn="l"/>
            <a:endParaRPr lang="zh-CN" altLang="en-US" sz="2800"/>
          </a:p>
          <a:p>
            <a:pPr algn="l"/>
            <a:r>
              <a:rPr lang="zh-CN" altLang="en-US" sz="2800">
                <a:latin typeface="微软雅黑" panose="020B0503020204020204" charset="-122"/>
                <a:ea typeface="微软雅黑" panose="020B0503020204020204" charset="-122"/>
                <a:cs typeface="微软雅黑" panose="020B0503020204020204" charset="-122"/>
              </a:rPr>
              <a:t>     </a:t>
            </a:r>
            <a:r>
              <a:rPr lang="zh-CN" altLang="en-US" sz="2800">
                <a:latin typeface="华文新魏" panose="02010800040101010101" pitchFamily="2" charset="-122"/>
                <a:ea typeface="华文新魏" panose="02010800040101010101" pitchFamily="2" charset="-122"/>
                <a:cs typeface="华文新魏" panose="02010800040101010101" pitchFamily="2" charset="-122"/>
              </a:rPr>
              <a:t> </a:t>
            </a:r>
            <a:r>
              <a:rPr lang="zh-CN" altLang="en-US" sz="2800">
                <a:solidFill>
                  <a:schemeClr val="bg1"/>
                </a:solidFill>
                <a:latin typeface="华文新魏" panose="02010800040101010101" pitchFamily="2" charset="-122"/>
                <a:ea typeface="华文新魏" panose="02010800040101010101" pitchFamily="2" charset="-122"/>
                <a:cs typeface="华文新魏" panose="02010800040101010101" pitchFamily="2" charset="-122"/>
              </a:rPr>
              <a:t>这个任务是艰巨的，也是伟大的！</a:t>
            </a:r>
            <a:endParaRPr lang="zh-CN" altLang="en-US" sz="2800">
              <a:solidFill>
                <a:schemeClr val="bg1"/>
              </a:solidFill>
              <a:latin typeface="华文新魏" panose="02010800040101010101" pitchFamily="2" charset="-122"/>
              <a:ea typeface="华文新魏" panose="02010800040101010101" pitchFamily="2" charset="-122"/>
              <a:cs typeface="华文新魏" panose="02010800040101010101" pitchFamily="2" charset="-122"/>
            </a:endParaRPr>
          </a:p>
          <a:p>
            <a:pPr algn="l"/>
            <a:r>
              <a:rPr lang="zh-CN" altLang="en-US" sz="2800">
                <a:solidFill>
                  <a:schemeClr val="bg1"/>
                </a:solidFill>
                <a:latin typeface="华文新魏" panose="02010800040101010101" pitchFamily="2" charset="-122"/>
                <a:ea typeface="华文新魏" panose="02010800040101010101" pitchFamily="2" charset="-122"/>
                <a:cs typeface="华文新魏" panose="02010800040101010101" pitchFamily="2" charset="-122"/>
              </a:rPr>
              <a:t>我们就一定可以尽可能快速地把我们</a:t>
            </a:r>
            <a:endParaRPr lang="zh-CN" altLang="en-US" sz="2800">
              <a:solidFill>
                <a:schemeClr val="bg1"/>
              </a:solidFill>
              <a:latin typeface="华文新魏" panose="02010800040101010101" pitchFamily="2" charset="-122"/>
              <a:ea typeface="华文新魏" panose="02010800040101010101" pitchFamily="2" charset="-122"/>
              <a:cs typeface="华文新魏" panose="02010800040101010101" pitchFamily="2" charset="-122"/>
            </a:endParaRPr>
          </a:p>
          <a:p>
            <a:pPr algn="l"/>
            <a:r>
              <a:rPr lang="zh-CN" altLang="en-US" sz="2800">
                <a:solidFill>
                  <a:schemeClr val="bg1"/>
                </a:solidFill>
                <a:latin typeface="华文新魏" panose="02010800040101010101" pitchFamily="2" charset="-122"/>
                <a:ea typeface="华文新魏" panose="02010800040101010101" pitchFamily="2" charset="-122"/>
                <a:cs typeface="华文新魏" panose="02010800040101010101" pitchFamily="2" charset="-122"/>
              </a:rPr>
              <a:t>的国家建设成为一个伟大的社会主义</a:t>
            </a:r>
            <a:endParaRPr lang="zh-CN" altLang="en-US" sz="2800">
              <a:solidFill>
                <a:schemeClr val="bg1"/>
              </a:solidFill>
              <a:latin typeface="华文新魏" panose="02010800040101010101" pitchFamily="2" charset="-122"/>
              <a:ea typeface="华文新魏" panose="02010800040101010101" pitchFamily="2" charset="-122"/>
              <a:cs typeface="华文新魏" panose="02010800040101010101" pitchFamily="2" charset="-122"/>
            </a:endParaRPr>
          </a:p>
          <a:p>
            <a:pPr algn="l"/>
            <a:r>
              <a:rPr lang="zh-CN" altLang="en-US" sz="2800">
                <a:solidFill>
                  <a:schemeClr val="bg1"/>
                </a:solidFill>
                <a:latin typeface="华文新魏" panose="02010800040101010101" pitchFamily="2" charset="-122"/>
                <a:ea typeface="华文新魏" panose="02010800040101010101" pitchFamily="2" charset="-122"/>
                <a:cs typeface="华文新魏" panose="02010800040101010101" pitchFamily="2" charset="-122"/>
              </a:rPr>
              <a:t>国家 ！ </a:t>
            </a:r>
            <a:endParaRPr lang="zh-CN" altLang="en-US" sz="2800">
              <a:solidFill>
                <a:schemeClr val="bg1"/>
              </a:solidFill>
              <a:latin typeface="华文新魏" panose="02010800040101010101" pitchFamily="2" charset="-122"/>
              <a:ea typeface="华文新魏" panose="02010800040101010101" pitchFamily="2" charset="-122"/>
              <a:cs typeface="华文新魏" panose="02010800040101010101" pitchFamily="2" charset="-122"/>
            </a:endParaRPr>
          </a:p>
          <a:p>
            <a:pPr algn="l"/>
            <a:r>
              <a:rPr lang="zh-CN" altLang="en-US" sz="2800">
                <a:solidFill>
                  <a:schemeClr val="bg1"/>
                </a:solidFill>
                <a:latin typeface="华文新魏" panose="02010800040101010101" pitchFamily="2" charset="-122"/>
                <a:ea typeface="华文新魏" panose="02010800040101010101" pitchFamily="2" charset="-122"/>
                <a:cs typeface="华文新魏" panose="02010800040101010101" pitchFamily="2" charset="-122"/>
              </a:rPr>
              <a:t>     世界上没有任何力量可以阻止我</a:t>
            </a:r>
            <a:endParaRPr lang="zh-CN" altLang="en-US" sz="2800">
              <a:solidFill>
                <a:schemeClr val="bg1"/>
              </a:solidFill>
              <a:latin typeface="华文新魏" panose="02010800040101010101" pitchFamily="2" charset="-122"/>
              <a:ea typeface="华文新魏" panose="02010800040101010101" pitchFamily="2" charset="-122"/>
              <a:cs typeface="华文新魏" panose="02010800040101010101" pitchFamily="2" charset="-122"/>
            </a:endParaRPr>
          </a:p>
          <a:p>
            <a:pPr algn="l"/>
            <a:r>
              <a:rPr lang="zh-CN" altLang="en-US" sz="2800">
                <a:solidFill>
                  <a:schemeClr val="bg1"/>
                </a:solidFill>
                <a:latin typeface="华文新魏" panose="02010800040101010101" pitchFamily="2" charset="-122"/>
                <a:ea typeface="华文新魏" panose="02010800040101010101" pitchFamily="2" charset="-122"/>
                <a:cs typeface="华文新魏" panose="02010800040101010101" pitchFamily="2" charset="-122"/>
              </a:rPr>
              <a:t>们的胜利！</a:t>
            </a:r>
            <a:endParaRPr lang="zh-CN" altLang="en-US" sz="2800">
              <a:latin typeface="华文新魏" panose="02010800040101010101" pitchFamily="2" charset="-122"/>
              <a:ea typeface="华文新魏" panose="02010800040101010101" pitchFamily="2" charset="-122"/>
              <a:cs typeface="华文新魏" panose="02010800040101010101" pitchFamily="2" charset="-122"/>
            </a:endParaRPr>
          </a:p>
          <a:p>
            <a:pPr algn="l"/>
            <a:endParaRPr lang="zh-CN" altLang="en-US" sz="2800">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16" name="圆角矩形 15"/>
          <p:cNvSpPr/>
          <p:nvPr/>
        </p:nvSpPr>
        <p:spPr>
          <a:xfrm>
            <a:off x="6617970" y="2618105"/>
            <a:ext cx="1596390" cy="605155"/>
          </a:xfrm>
          <a:prstGeom prst="roundRect">
            <a:avLst/>
          </a:prstGeom>
          <a:solidFill>
            <a:srgbClr val="000000">
              <a:alpha val="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圆角矩形 16"/>
          <p:cNvSpPr/>
          <p:nvPr/>
        </p:nvSpPr>
        <p:spPr>
          <a:xfrm>
            <a:off x="8214360" y="2618105"/>
            <a:ext cx="1596390" cy="605155"/>
          </a:xfrm>
          <a:prstGeom prst="roundRect">
            <a:avLst/>
          </a:prstGeom>
          <a:solidFill>
            <a:srgbClr val="000000">
              <a:alpha val="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4038600" y="107950"/>
            <a:ext cx="431609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漫漫求索路</a:t>
            </a:r>
            <a:endParaRPr lang="zh-CN" altLang="en-US" sz="4000" dirty="0">
              <a:solidFill>
                <a:schemeClr val="bg1"/>
              </a:solidFill>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6" grpId="1" animBg="1"/>
      <p:bldP spid="17"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 name="圆角矩形 11"/>
          <p:cNvSpPr/>
          <p:nvPr/>
        </p:nvSpPr>
        <p:spPr>
          <a:xfrm>
            <a:off x="6643370" y="1009015"/>
            <a:ext cx="5198745" cy="179451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a:p>
        </p:txBody>
      </p:sp>
      <p:pic>
        <p:nvPicPr>
          <p:cNvPr id="14" name="PA-图片 11" descr="C:\Users\2GGTFQ2\Desktop\tuwen(1)\图片\11\scooter-11-1442.jpgscooter-11-1442"/>
          <p:cNvPicPr>
            <a:picLocks noChangeAspect="1"/>
          </p:cNvPicPr>
          <p:nvPr>
            <p:custDataLst>
              <p:tags r:id="rId1"/>
            </p:custDataLst>
          </p:nvPr>
        </p:nvPicPr>
        <p:blipFill>
          <a:blip r:embed="rId2"/>
          <a:srcRect l="12500" r="12500"/>
          <a:stretch>
            <a:fillRect/>
          </a:stretch>
        </p:blipFill>
        <p:spPr>
          <a:xfrm>
            <a:off x="833120" y="901700"/>
            <a:ext cx="5541645" cy="5352415"/>
          </a:xfrm>
          <a:prstGeom prst="rect">
            <a:avLst/>
          </a:prstGeom>
          <a:effectLst>
            <a:outerShdw blurRad="127000" dist="38100" dir="16200000" rotWithShape="0">
              <a:prstClr val="black">
                <a:alpha val="20000"/>
              </a:prstClr>
            </a:outerShdw>
          </a:effectLst>
        </p:spPr>
      </p:pic>
      <p:sp>
        <p:nvSpPr>
          <p:cNvPr id="4" name="文本框 3"/>
          <p:cNvSpPr txBox="1"/>
          <p:nvPr/>
        </p:nvSpPr>
        <p:spPr>
          <a:xfrm>
            <a:off x="6819900" y="3476625"/>
            <a:ext cx="4993005" cy="2306955"/>
          </a:xfrm>
          <a:prstGeom prst="rect">
            <a:avLst/>
          </a:prstGeom>
          <a:noFill/>
        </p:spPr>
        <p:txBody>
          <a:bodyPr wrap="square" rtlCol="0">
            <a:spAutoFit/>
          </a:bodyPr>
          <a:p>
            <a:r>
              <a:rPr lang="en-US" altLang="zh-CN" sz="2400" b="1">
                <a:latin typeface="宋体" panose="02010600030101010101" pitchFamily="2" charset="-122"/>
                <a:ea typeface="宋体" panose="02010600030101010101" pitchFamily="2" charset="-122"/>
                <a:cs typeface="宋体" panose="02010600030101010101" pitchFamily="2" charset="-122"/>
              </a:rPr>
              <a:t>“</a:t>
            </a:r>
            <a:r>
              <a:rPr lang="zh-CN" altLang="en-US" sz="2400" b="1">
                <a:latin typeface="宋体" panose="02010600030101010101" pitchFamily="2" charset="-122"/>
                <a:ea typeface="宋体" panose="02010600030101010101" pitchFamily="2" charset="-122"/>
                <a:cs typeface="宋体" panose="02010600030101010101" pitchFamily="2" charset="-122"/>
              </a:rPr>
              <a:t>速度是总路线的灵魂</a:t>
            </a:r>
            <a:r>
              <a:rPr lang="en-US" altLang="zh-CN" sz="2400" b="1">
                <a:latin typeface="宋体" panose="02010600030101010101" pitchFamily="2" charset="-122"/>
                <a:ea typeface="宋体" panose="02010600030101010101" pitchFamily="2" charset="-122"/>
                <a:cs typeface="宋体" panose="02010600030101010101" pitchFamily="2" charset="-122"/>
              </a:rPr>
              <a:t>”</a:t>
            </a:r>
            <a:endParaRPr lang="en-US" altLang="zh-CN" sz="2400" b="1">
              <a:latin typeface="宋体" panose="02010600030101010101" pitchFamily="2" charset="-122"/>
              <a:ea typeface="宋体" panose="02010600030101010101" pitchFamily="2" charset="-122"/>
              <a:cs typeface="宋体" panose="02010600030101010101" pitchFamily="2" charset="-122"/>
            </a:endParaRPr>
          </a:p>
          <a:p>
            <a:endParaRPr lang="en-US" altLang="zh-CN" sz="2400" b="1">
              <a:latin typeface="宋体" panose="02010600030101010101" pitchFamily="2" charset="-122"/>
              <a:ea typeface="宋体" panose="02010600030101010101" pitchFamily="2" charset="-122"/>
              <a:cs typeface="宋体" panose="02010600030101010101" pitchFamily="2" charset="-122"/>
            </a:endParaRPr>
          </a:p>
          <a:p>
            <a:r>
              <a:rPr lang="en-US" altLang="zh-CN" sz="2400" b="1">
                <a:latin typeface="宋体" panose="02010600030101010101" pitchFamily="2" charset="-122"/>
                <a:ea typeface="宋体" panose="02010600030101010101" pitchFamily="2" charset="-122"/>
                <a:cs typeface="宋体" panose="02010600030101010101" pitchFamily="2" charset="-122"/>
              </a:rPr>
              <a:t>“</a:t>
            </a:r>
            <a:r>
              <a:rPr lang="zh-CN" altLang="en-US" sz="2400" b="1">
                <a:latin typeface="宋体" panose="02010600030101010101" pitchFamily="2" charset="-122"/>
                <a:ea typeface="宋体" panose="02010600030101010101" pitchFamily="2" charset="-122"/>
                <a:cs typeface="宋体" panose="02010600030101010101" pitchFamily="2" charset="-122"/>
              </a:rPr>
              <a:t>快，这是多快好省的中心环节</a:t>
            </a:r>
            <a:r>
              <a:rPr lang="en-US" altLang="zh-CN" sz="2400" b="1">
                <a:latin typeface="宋体" panose="02010600030101010101" pitchFamily="2" charset="-122"/>
                <a:ea typeface="宋体" panose="02010600030101010101" pitchFamily="2" charset="-122"/>
                <a:cs typeface="宋体" panose="02010600030101010101" pitchFamily="2" charset="-122"/>
              </a:rPr>
              <a:t>”</a:t>
            </a:r>
            <a:endParaRPr lang="en-US" altLang="zh-CN" sz="2400" b="1">
              <a:latin typeface="宋体" panose="02010600030101010101" pitchFamily="2" charset="-122"/>
              <a:ea typeface="宋体" panose="02010600030101010101" pitchFamily="2" charset="-122"/>
              <a:cs typeface="宋体" panose="02010600030101010101" pitchFamily="2" charset="-122"/>
            </a:endParaRPr>
          </a:p>
          <a:p>
            <a:endParaRPr lang="en-US" altLang="zh-CN" sz="2400" b="1">
              <a:latin typeface="宋体" panose="02010600030101010101" pitchFamily="2" charset="-122"/>
              <a:ea typeface="宋体" panose="02010600030101010101" pitchFamily="2" charset="-122"/>
              <a:cs typeface="宋体" panose="02010600030101010101" pitchFamily="2" charset="-122"/>
            </a:endParaRPr>
          </a:p>
          <a:p>
            <a:r>
              <a:rPr lang="en-US" altLang="zh-CN" sz="2400" b="1">
                <a:latin typeface="宋体" panose="02010600030101010101" pitchFamily="2" charset="-122"/>
                <a:ea typeface="宋体" panose="02010600030101010101" pitchFamily="2" charset="-122"/>
                <a:cs typeface="宋体" panose="02010600030101010101" pitchFamily="2" charset="-122"/>
              </a:rPr>
              <a:t>      ——1958</a:t>
            </a:r>
            <a:r>
              <a:rPr lang="zh-CN" altLang="en-US" sz="2400" b="1">
                <a:latin typeface="宋体" panose="02010600030101010101" pitchFamily="2" charset="-122"/>
                <a:ea typeface="宋体" panose="02010600030101010101" pitchFamily="2" charset="-122"/>
                <a:cs typeface="宋体" panose="02010600030101010101" pitchFamily="2" charset="-122"/>
              </a:rPr>
              <a:t>年</a:t>
            </a:r>
            <a:r>
              <a:rPr lang="en-US" altLang="zh-CN" sz="2400" b="1">
                <a:latin typeface="宋体" panose="02010600030101010101" pitchFamily="2" charset="-122"/>
                <a:ea typeface="宋体" panose="02010600030101010101" pitchFamily="2" charset="-122"/>
                <a:cs typeface="宋体" panose="02010600030101010101" pitchFamily="2" charset="-122"/>
              </a:rPr>
              <a:t>6</a:t>
            </a:r>
            <a:r>
              <a:rPr lang="zh-CN" altLang="en-US" sz="2400" b="1">
                <a:latin typeface="宋体" panose="02010600030101010101" pitchFamily="2" charset="-122"/>
                <a:ea typeface="宋体" panose="02010600030101010101" pitchFamily="2" charset="-122"/>
                <a:cs typeface="宋体" panose="02010600030101010101" pitchFamily="2" charset="-122"/>
              </a:rPr>
              <a:t>月</a:t>
            </a:r>
            <a:r>
              <a:rPr lang="en-US" altLang="zh-CN" sz="2400" b="1">
                <a:latin typeface="宋体" panose="02010600030101010101" pitchFamily="2" charset="-122"/>
                <a:ea typeface="宋体" panose="02010600030101010101" pitchFamily="2" charset="-122"/>
                <a:cs typeface="宋体" panose="02010600030101010101" pitchFamily="2" charset="-122"/>
              </a:rPr>
              <a:t>21</a:t>
            </a:r>
            <a:r>
              <a:rPr lang="zh-CN" altLang="en-US" sz="2400" b="1">
                <a:latin typeface="宋体" panose="02010600030101010101" pitchFamily="2" charset="-122"/>
                <a:ea typeface="宋体" panose="02010600030101010101" pitchFamily="2" charset="-122"/>
                <a:cs typeface="宋体" panose="02010600030101010101" pitchFamily="2" charset="-122"/>
              </a:rPr>
              <a:t>日发表社论</a:t>
            </a:r>
            <a:endParaRPr lang="zh-CN" altLang="en-US" sz="2400" b="1">
              <a:latin typeface="宋体" panose="02010600030101010101" pitchFamily="2" charset="-122"/>
              <a:ea typeface="宋体" panose="02010600030101010101" pitchFamily="2" charset="-122"/>
              <a:cs typeface="宋体" panose="02010600030101010101" pitchFamily="2" charset="-122"/>
            </a:endParaRPr>
          </a:p>
          <a:p>
            <a:r>
              <a:rPr lang="zh-CN" altLang="en-US" sz="2400" b="1">
                <a:latin typeface="宋体" panose="02010600030101010101" pitchFamily="2" charset="-122"/>
                <a:ea typeface="宋体" panose="02010600030101010101" pitchFamily="2" charset="-122"/>
                <a:cs typeface="宋体" panose="02010600030101010101" pitchFamily="2" charset="-122"/>
              </a:rPr>
              <a:t>                  《力争高速度》</a:t>
            </a:r>
            <a:endParaRPr lang="zh-CN" altLang="en-US" sz="2400" b="1">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nvSpPr>
        <p:spPr>
          <a:xfrm>
            <a:off x="833120" y="6314440"/>
            <a:ext cx="5848350" cy="460375"/>
          </a:xfrm>
          <a:prstGeom prst="rect">
            <a:avLst/>
          </a:prstGeom>
          <a:noFill/>
        </p:spPr>
        <p:txBody>
          <a:bodyPr wrap="none" rtlCol="0">
            <a:spAutoFit/>
          </a:bodyPr>
          <a:p>
            <a:r>
              <a:rPr lang="en-US" altLang="zh-CN" sz="2400" b="1">
                <a:solidFill>
                  <a:schemeClr val="accent2">
                    <a:lumMod val="50000"/>
                  </a:schemeClr>
                </a:solidFill>
                <a:effectLst/>
                <a:latin typeface="幼圆" panose="02010509060101010101" charset="-122"/>
                <a:ea typeface="幼圆" panose="02010509060101010101" charset="-122"/>
                <a:cs typeface="幼圆" panose="02010509060101010101" charset="-122"/>
              </a:rPr>
              <a:t>1958</a:t>
            </a:r>
            <a:r>
              <a:rPr lang="zh-CN" altLang="en-US" sz="2400" b="1">
                <a:solidFill>
                  <a:schemeClr val="accent2">
                    <a:lumMod val="50000"/>
                  </a:schemeClr>
                </a:solidFill>
                <a:effectLst/>
                <a:latin typeface="幼圆" panose="02010509060101010101" charset="-122"/>
                <a:ea typeface="幼圆" panose="02010509060101010101" charset="-122"/>
                <a:cs typeface="幼圆" panose="02010509060101010101" charset="-122"/>
              </a:rPr>
              <a:t>年</a:t>
            </a:r>
            <a:r>
              <a:rPr lang="en-US" altLang="zh-CN" sz="2400" b="1">
                <a:solidFill>
                  <a:schemeClr val="accent2">
                    <a:lumMod val="50000"/>
                  </a:schemeClr>
                </a:solidFill>
                <a:effectLst/>
                <a:latin typeface="幼圆" panose="02010509060101010101" charset="-122"/>
                <a:ea typeface="幼圆" panose="02010509060101010101" charset="-122"/>
                <a:cs typeface="幼圆" panose="02010509060101010101" charset="-122"/>
              </a:rPr>
              <a:t>5</a:t>
            </a:r>
            <a:r>
              <a:rPr lang="zh-CN" altLang="en-US" sz="2400" b="1">
                <a:solidFill>
                  <a:schemeClr val="accent2">
                    <a:lumMod val="50000"/>
                  </a:schemeClr>
                </a:solidFill>
                <a:effectLst/>
                <a:latin typeface="幼圆" panose="02010509060101010101" charset="-122"/>
                <a:ea typeface="幼圆" panose="02010509060101010101" charset="-122"/>
                <a:cs typeface="幼圆" panose="02010509060101010101" charset="-122"/>
              </a:rPr>
              <a:t>月</a:t>
            </a:r>
            <a:r>
              <a:rPr lang="zh-CN" altLang="en-US" sz="2400" b="1">
                <a:solidFill>
                  <a:schemeClr val="accent2">
                    <a:lumMod val="50000"/>
                  </a:schemeClr>
                </a:solidFill>
                <a:effectLst/>
                <a:latin typeface="幼圆" panose="02010509060101010101" charset="-122"/>
                <a:ea typeface="幼圆" panose="02010509060101010101" charset="-122"/>
                <a:cs typeface="幼圆" panose="02010509060101010101" charset="-122"/>
              </a:rPr>
              <a:t>《人民日报》报道八大二次会议</a:t>
            </a:r>
            <a:endParaRPr lang="zh-CN" altLang="en-US" sz="2400" b="1">
              <a:solidFill>
                <a:schemeClr val="accent2">
                  <a:lumMod val="50000"/>
                </a:schemeClr>
              </a:solidFill>
              <a:effectLst/>
              <a:latin typeface="幼圆" panose="02010509060101010101" charset="-122"/>
              <a:ea typeface="幼圆" panose="02010509060101010101" charset="-122"/>
              <a:cs typeface="幼圆" panose="02010509060101010101" charset="-122"/>
            </a:endParaRPr>
          </a:p>
        </p:txBody>
      </p:sp>
      <p:sp>
        <p:nvSpPr>
          <p:cNvPr id="2" name="任意多边形 1"/>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任意多边形 5"/>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文本框 10"/>
          <p:cNvSpPr txBox="1"/>
          <p:nvPr/>
        </p:nvSpPr>
        <p:spPr>
          <a:xfrm>
            <a:off x="7309485" y="891540"/>
            <a:ext cx="4013882" cy="1734232"/>
          </a:xfrm>
          <a:prstGeom prst="roundRect">
            <a:avLst/>
          </a:prstGeom>
          <a:noFill/>
        </p:spPr>
        <p:txBody>
          <a:bodyPr wrap="none" rtlCol="0">
            <a:spAutoFit/>
          </a:bodyPr>
          <a:p>
            <a:r>
              <a:rPr lang="en-US" altLang="zh-CN" sz="2400">
                <a:latin typeface="微软雅黑" panose="020B0503020204020204" charset="-122"/>
                <a:ea typeface="微软雅黑" panose="020B0503020204020204" charset="-122"/>
                <a:cs typeface="微软雅黑" panose="020B0503020204020204" charset="-122"/>
              </a:rPr>
              <a:t>           </a:t>
            </a:r>
            <a:r>
              <a:rPr lang="en-US" altLang="zh-CN" sz="2400" b="1">
                <a:latin typeface="微软雅黑" panose="020B0503020204020204" charset="-122"/>
                <a:ea typeface="微软雅黑" panose="020B0503020204020204" charset="-122"/>
                <a:cs typeface="微软雅黑" panose="020B0503020204020204" charset="-122"/>
              </a:rPr>
              <a:t>   </a:t>
            </a:r>
            <a:r>
              <a:rPr lang="zh-CN" altLang="en-US" sz="2400" b="1">
                <a:solidFill>
                  <a:srgbClr val="FF0000"/>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rPr>
              <a:t>总路线</a:t>
            </a:r>
            <a:endParaRPr lang="zh-CN" altLang="en-US" sz="2400" b="1">
              <a:solidFill>
                <a:srgbClr val="FF0000"/>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endParaRPr>
          </a:p>
          <a:p>
            <a:endParaRPr lang="zh-CN" altLang="en-US" sz="2400" b="1">
              <a:latin typeface="微软雅黑" panose="020B0503020204020204" charset="-122"/>
              <a:ea typeface="微软雅黑" panose="020B0503020204020204" charset="-122"/>
              <a:cs typeface="微软雅黑" panose="020B0503020204020204" charset="-122"/>
            </a:endParaRPr>
          </a:p>
          <a:p>
            <a:r>
              <a:rPr lang="en-US" altLang="zh-CN" sz="2400" b="1">
                <a:solidFill>
                  <a:schemeClr val="bg1"/>
                </a:solidFill>
                <a:latin typeface="华文新魏" panose="02010800040101010101" pitchFamily="2" charset="-122"/>
                <a:ea typeface="华文新魏" panose="02010800040101010101" pitchFamily="2" charset="-122"/>
                <a:cs typeface="华文新魏" panose="02010800040101010101" pitchFamily="2" charset="-122"/>
              </a:rPr>
              <a:t>“</a:t>
            </a:r>
            <a:r>
              <a:rPr lang="zh-CN" altLang="en-US" sz="2400" b="1">
                <a:solidFill>
                  <a:schemeClr val="bg1"/>
                </a:solidFill>
                <a:latin typeface="华文新魏" panose="02010800040101010101" pitchFamily="2" charset="-122"/>
                <a:ea typeface="华文新魏" panose="02010800040101010101" pitchFamily="2" charset="-122"/>
                <a:cs typeface="华文新魏" panose="02010800040101010101" pitchFamily="2" charset="-122"/>
              </a:rPr>
              <a:t>鼓足干劲、力争上游、</a:t>
            </a:r>
            <a:endParaRPr lang="zh-CN" altLang="en-US" sz="2400" b="1">
              <a:solidFill>
                <a:schemeClr val="bg1"/>
              </a:solidFill>
              <a:latin typeface="华文新魏" panose="02010800040101010101" pitchFamily="2" charset="-122"/>
              <a:ea typeface="华文新魏" panose="02010800040101010101" pitchFamily="2" charset="-122"/>
              <a:cs typeface="华文新魏" panose="02010800040101010101" pitchFamily="2" charset="-122"/>
            </a:endParaRPr>
          </a:p>
          <a:p>
            <a:r>
              <a:rPr lang="zh-CN" altLang="en-US" sz="2400" b="1">
                <a:solidFill>
                  <a:schemeClr val="bg1"/>
                </a:solidFill>
                <a:latin typeface="华文新魏" panose="02010800040101010101" pitchFamily="2" charset="-122"/>
                <a:ea typeface="华文新魏" panose="02010800040101010101" pitchFamily="2" charset="-122"/>
                <a:cs typeface="华文新魏" panose="02010800040101010101" pitchFamily="2" charset="-122"/>
              </a:rPr>
              <a:t>多快好省地建设社会主义</a:t>
            </a:r>
            <a:r>
              <a:rPr lang="en-US" altLang="zh-CN" sz="2400" b="1">
                <a:solidFill>
                  <a:schemeClr val="bg1"/>
                </a:solidFill>
                <a:latin typeface="华文新魏" panose="02010800040101010101" pitchFamily="2" charset="-122"/>
                <a:ea typeface="华文新魏" panose="02010800040101010101" pitchFamily="2" charset="-122"/>
                <a:cs typeface="华文新魏" panose="02010800040101010101" pitchFamily="2" charset="-122"/>
              </a:rPr>
              <a:t>”</a:t>
            </a:r>
            <a:endParaRPr lang="en-US" altLang="zh-CN" sz="2400" b="1">
              <a:solidFill>
                <a:schemeClr val="bg1"/>
              </a:solidFill>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52" name="文本框 51"/>
          <p:cNvSpPr txBox="1"/>
          <p:nvPr/>
        </p:nvSpPr>
        <p:spPr>
          <a:xfrm>
            <a:off x="4038600" y="107950"/>
            <a:ext cx="431609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漫漫求索路</a:t>
            </a:r>
            <a:endParaRPr lang="zh-CN" altLang="en-US" sz="4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nodeType="withEffect">
                                  <p:stCondLst>
                                    <p:cond delay="0"/>
                                  </p:stCondLst>
                                  <p:childTnLst>
                                    <p:anim calcmode="lin" valueType="num">
                                      <p:cBhvr additive="base">
                                        <p:cTn id="6" dur="500" fill="hold">
                                          <p:stCondLst>
                                            <p:cond delay="0"/>
                                          </p:stCondLst>
                                        </p:cTn>
                                        <p:tgtEl>
                                          <p:spTgt spid="14"/>
                                        </p:tgtEl>
                                        <p:attrNameLst>
                                          <p:attrName>ppt_x</p:attrName>
                                        </p:attrNameLst>
                                      </p:cBhvr>
                                      <p:tavLst>
                                        <p:tav tm="0">
                                          <p:val>
                                            <p:strVal val="ppt_x"/>
                                          </p:val>
                                        </p:tav>
                                        <p:tav tm="100000">
                                          <p:val>
                                            <p:strVal val="#ppt_x+0.135688"/>
                                          </p:val>
                                        </p:tav>
                                      </p:tavLst>
                                    </p:anim>
                                    <p:anim calcmode="lin" valueType="num">
                                      <p:cBhvr additive="base">
                                        <p:cTn id="7" dur="500" fill="hold">
                                          <p:stCondLst>
                                            <p:cond delay="0"/>
                                          </p:stCondLst>
                                        </p:cTn>
                                        <p:tgtEl>
                                          <p:spTgt spid="14"/>
                                        </p:tgtEl>
                                        <p:attrNameLst>
                                          <p:attrName>ppt_y</p:attrName>
                                        </p:attrNameLst>
                                      </p:cBhvr>
                                      <p:tavLst>
                                        <p:tav tm="0">
                                          <p:val>
                                            <p:strVal val="ppt_y"/>
                                          </p:val>
                                        </p:tav>
                                        <p:tav tm="100000">
                                          <p:val>
                                            <p:strVal val="#ppt_y+1.41285e-08"/>
                                          </p:val>
                                        </p:tav>
                                      </p:tavLst>
                                    </p:anim>
                                    <p:anim calcmode="lin" valueType="num">
                                      <p:cBhvr additive="base">
                                        <p:cTn id="8" dur="500" fill="hold">
                                          <p:stCondLst>
                                            <p:cond delay="0"/>
                                          </p:stCondLst>
                                        </p:cTn>
                                        <p:tgtEl>
                                          <p:spTgt spid="14"/>
                                        </p:tgtEl>
                                        <p:attrNameLst>
                                          <p:attrName>ppt_w</p:attrName>
                                        </p:attrNameLst>
                                      </p:cBhvr>
                                      <p:tavLst>
                                        <p:tav tm="0">
                                          <p:val>
                                            <p:strVal val="ppt_w"/>
                                          </p:val>
                                        </p:tav>
                                        <p:tav tm="100000">
                                          <p:val>
                                            <p:strVal val="#ppt_w+-0.0205177"/>
                                          </p:val>
                                        </p:tav>
                                      </p:tavLst>
                                    </p:anim>
                                    <p:anim calcmode="lin" valueType="num">
                                      <p:cBhvr additive="base">
                                        <p:cTn id="9" dur="500" fill="hold">
                                          <p:stCondLst>
                                            <p:cond delay="0"/>
                                          </p:stCondLst>
                                        </p:cTn>
                                        <p:tgtEl>
                                          <p:spTgt spid="14"/>
                                        </p:tgtEl>
                                        <p:attrNameLst>
                                          <p:attrName>ppt_h</p:attrName>
                                        </p:attrNameLst>
                                      </p:cBhvr>
                                      <p:tavLst>
                                        <p:tav tm="0">
                                          <p:val>
                                            <p:strVal val="ppt_h"/>
                                          </p:val>
                                        </p:tav>
                                        <p:tav tm="100000">
                                          <p:val>
                                            <p:strVal val="#ppt_h+-0.036494"/>
                                          </p:val>
                                        </p:tav>
                                      </p:tavLst>
                                    </p:anim>
                                  </p:childTnLst>
                                </p:cTn>
                              </p:par>
                              <p:par>
                                <p:cTn id="10" presetID="35" presetClass="path" presetSubtype="0" accel="50000" decel="50000" fill="hold" nodeType="withEffect">
                                  <p:stCondLst>
                                    <p:cond delay="0"/>
                                  </p:stCondLst>
                                  <p:childTnLst>
                                    <p:anim calcmode="lin" valueType="num">
                                      <p:cBhvr additive="base">
                                        <p:cTn id="11" dur="500" fill="hold">
                                          <p:stCondLst>
                                            <p:cond delay="0"/>
                                          </p:stCondLst>
                                        </p:cTn>
                                        <p:tgtEl>
                                          <p:spTgt spid="14"/>
                                        </p:tgtEl>
                                        <p:attrNameLst>
                                          <p:attrName>ppt_x</p:attrName>
                                        </p:attrNameLst>
                                      </p:cBhvr>
                                      <p:tavLst>
                                        <p:tav tm="0">
                                          <p:val>
                                            <p:strVal val="ppt_x"/>
                                          </p:val>
                                        </p:tav>
                                        <p:tav tm="100000">
                                          <p:val>
                                            <p:strVal val="#ppt_x+0.255841"/>
                                          </p:val>
                                        </p:tav>
                                      </p:tavLst>
                                    </p:anim>
                                    <p:anim calcmode="lin" valueType="num">
                                      <p:cBhvr additive="base">
                                        <p:cTn id="12" dur="500" fill="hold">
                                          <p:stCondLst>
                                            <p:cond delay="0"/>
                                          </p:stCondLst>
                                        </p:cTn>
                                        <p:tgtEl>
                                          <p:spTgt spid="14"/>
                                        </p:tgtEl>
                                        <p:attrNameLst>
                                          <p:attrName>ppt_y</p:attrName>
                                        </p:attrNameLst>
                                      </p:cBhvr>
                                      <p:tavLst>
                                        <p:tav tm="0">
                                          <p:val>
                                            <p:strVal val="ppt_y"/>
                                          </p:val>
                                        </p:tav>
                                        <p:tav tm="100000">
                                          <p:val>
                                            <p:strVal val="#ppt_y+-9.7628e-06"/>
                                          </p:val>
                                        </p:tav>
                                      </p:tavLst>
                                    </p:anim>
                                    <p:anim calcmode="lin" valueType="num">
                                      <p:cBhvr additive="base">
                                        <p:cTn id="13" dur="500" fill="hold">
                                          <p:stCondLst>
                                            <p:cond delay="0"/>
                                          </p:stCondLst>
                                        </p:cTn>
                                        <p:tgtEl>
                                          <p:spTgt spid="14"/>
                                        </p:tgtEl>
                                        <p:attrNameLst>
                                          <p:attrName>ppt_w</p:attrName>
                                        </p:attrNameLst>
                                      </p:cBhvr>
                                      <p:tavLst>
                                        <p:tav tm="0">
                                          <p:val>
                                            <p:strVal val="ppt_w"/>
                                          </p:val>
                                        </p:tav>
                                        <p:tav tm="100000">
                                          <p:val>
                                            <p:strVal val="#ppt_w+-0.0205281"/>
                                          </p:val>
                                        </p:tav>
                                      </p:tavLst>
                                    </p:anim>
                                    <p:anim calcmode="lin" valueType="num">
                                      <p:cBhvr additive="base">
                                        <p:cTn id="14" dur="500" fill="hold">
                                          <p:stCondLst>
                                            <p:cond delay="0"/>
                                          </p:stCondLst>
                                        </p:cTn>
                                        <p:tgtEl>
                                          <p:spTgt spid="14"/>
                                        </p:tgtEl>
                                        <p:attrNameLst>
                                          <p:attrName>ppt_h</p:attrName>
                                        </p:attrNameLst>
                                      </p:cBhvr>
                                      <p:tavLst>
                                        <p:tav tm="0">
                                          <p:val>
                                            <p:strVal val="ppt_h"/>
                                          </p:val>
                                        </p:tav>
                                        <p:tav tm="100000">
                                          <p:val>
                                            <p:strVal val="#ppt_h+-0.036494"/>
                                          </p:val>
                                        </p:tav>
                                      </p:tavLst>
                                    </p:anim>
                                  </p:childTnLst>
                                </p:cTn>
                              </p:par>
                              <p:par>
                                <p:cTn id="15" presetID="35" presetClass="path" presetSubtype="0" accel="50000" decel="50000" fill="hold" nodeType="withEffect">
                                  <p:stCondLst>
                                    <p:cond delay="0"/>
                                  </p:stCondLst>
                                  <p:childTnLst>
                                    <p:anim calcmode="lin" valueType="num">
                                      <p:cBhvr additive="base">
                                        <p:cTn id="16" dur="500" fill="hold">
                                          <p:stCondLst>
                                            <p:cond delay="0"/>
                                          </p:stCondLst>
                                        </p:cTn>
                                        <p:tgtEl>
                                          <p:spTgt spid="14"/>
                                        </p:tgtEl>
                                        <p:attrNameLst>
                                          <p:attrName>ppt_x</p:attrName>
                                        </p:attrNameLst>
                                      </p:cBhvr>
                                      <p:tavLst>
                                        <p:tav tm="0">
                                          <p:val>
                                            <p:strVal val="ppt_x"/>
                                          </p:val>
                                        </p:tav>
                                        <p:tav tm="40000">
                                          <p:val>
                                            <p:fltVal val="1.1055"/>
                                          </p:val>
                                        </p:tav>
                                        <p:tav tm="50000">
                                          <p:val>
                                            <p:fltVal val="1.1055"/>
                                          </p:val>
                                        </p:tav>
                                        <p:tav tm="55000">
                                          <p:val>
                                            <p:fltVal val="-0.105512"/>
                                          </p:val>
                                        </p:tav>
                                        <p:tav tm="60000">
                                          <p:val>
                                            <p:fltVal val="-0.105512"/>
                                          </p:val>
                                        </p:tav>
                                        <p:tav tm="100000">
                                          <p:val>
                                            <p:fltVal val="0.246692"/>
                                          </p:val>
                                        </p:tav>
                                      </p:tavLst>
                                    </p:anim>
                                    <p:anim calcmode="lin" valueType="num">
                                      <p:cBhvr additive="base">
                                        <p:cTn id="17" dur="500" fill="hold">
                                          <p:stCondLst>
                                            <p:cond delay="0"/>
                                          </p:stCondLst>
                                        </p:cTn>
                                        <p:tgtEl>
                                          <p:spTgt spid="14"/>
                                        </p:tgtEl>
                                        <p:attrNameLst>
                                          <p:attrName>ppt_y</p:attrName>
                                        </p:attrNameLst>
                                      </p:cBhvr>
                                      <p:tavLst>
                                        <p:tav tm="0">
                                          <p:val>
                                            <p:strVal val="ppt_y"/>
                                          </p:val>
                                        </p:tav>
                                        <p:tav tm="40000">
                                          <p:val>
                                            <p:strVal val="ppt_y"/>
                                          </p:val>
                                        </p:tav>
                                        <p:tav tm="50000">
                                          <p:val>
                                            <p:fltVal val="1.37512"/>
                                          </p:val>
                                        </p:tav>
                                        <p:tav tm="55000">
                                          <p:val>
                                            <p:fltVal val="1.37512"/>
                                          </p:val>
                                        </p:tav>
                                        <p:tav tm="60000">
                                          <p:val>
                                            <p:fltVal val="0.793474"/>
                                          </p:val>
                                        </p:tav>
                                        <p:tav tm="100000">
                                          <p:val>
                                            <p:fltVal val="0.793474"/>
                                          </p:val>
                                        </p:tav>
                                      </p:tavLst>
                                    </p:anim>
                                    <p:anim calcmode="lin" valueType="num">
                                      <p:cBhvr additive="base">
                                        <p:cTn id="18" dur="500" fill="hold">
                                          <p:stCondLst>
                                            <p:cond delay="0"/>
                                          </p:stCondLst>
                                        </p:cTn>
                                        <p:tgtEl>
                                          <p:spTgt spid="14"/>
                                        </p:tgtEl>
                                        <p:attrNameLst>
                                          <p:attrName>ppt_w</p:attrName>
                                        </p:attrNameLst>
                                      </p:cBhvr>
                                      <p:tavLst>
                                        <p:tav tm="0">
                                          <p:val>
                                            <p:strVal val="ppt_w"/>
                                          </p:val>
                                        </p:tav>
                                        <p:tav tm="100000">
                                          <p:val>
                                            <p:strVal val="#ppt_w+-0.0205177"/>
                                          </p:val>
                                        </p:tav>
                                      </p:tavLst>
                                    </p:anim>
                                    <p:anim calcmode="lin" valueType="num">
                                      <p:cBhvr additive="base">
                                        <p:cTn id="19" dur="500" fill="hold">
                                          <p:stCondLst>
                                            <p:cond delay="0"/>
                                          </p:stCondLst>
                                        </p:cTn>
                                        <p:tgtEl>
                                          <p:spTgt spid="14"/>
                                        </p:tgtEl>
                                        <p:attrNameLst>
                                          <p:attrName>ppt_h</p:attrName>
                                        </p:attrNameLst>
                                      </p:cBhvr>
                                      <p:tavLst>
                                        <p:tav tm="0">
                                          <p:val>
                                            <p:strVal val="ppt_h"/>
                                          </p:val>
                                        </p:tav>
                                        <p:tav tm="100000">
                                          <p:val>
                                            <p:strVal val="#ppt_h+-0.0364756"/>
                                          </p:val>
                                        </p:tav>
                                      </p:tavLst>
                                    </p:anim>
                                  </p:childTnLst>
                                </p:cTn>
                              </p:par>
                              <p:par>
                                <p:cTn id="20" presetID="35" presetClass="path" presetSubtype="0" accel="50000" decel="50000" fill="hold" nodeType="withEffect">
                                  <p:stCondLst>
                                    <p:cond delay="0"/>
                                  </p:stCondLst>
                                  <p:childTnLst>
                                    <p:anim calcmode="lin" valueType="num">
                                      <p:cBhvr additive="base">
                                        <p:cTn id="21" dur="500" fill="hold">
                                          <p:stCondLst>
                                            <p:cond delay="0"/>
                                          </p:stCondLst>
                                        </p:cTn>
                                        <p:tgtEl>
                                          <p:spTgt spid="14"/>
                                        </p:tgtEl>
                                        <p:attrNameLst>
                                          <p:attrName>ppt_x</p:attrName>
                                        </p:attrNameLst>
                                      </p:cBhvr>
                                      <p:tavLst>
                                        <p:tav tm="0">
                                          <p:val>
                                            <p:strVal val="ppt_x"/>
                                          </p:val>
                                        </p:tav>
                                        <p:tav tm="100000">
                                          <p:val>
                                            <p:strVal val="#ppt_x+-0.130519"/>
                                          </p:val>
                                        </p:tav>
                                      </p:tavLst>
                                    </p:anim>
                                    <p:anim calcmode="lin" valueType="num">
                                      <p:cBhvr additive="base">
                                        <p:cTn id="22" dur="500" fill="hold">
                                          <p:stCondLst>
                                            <p:cond delay="0"/>
                                          </p:stCondLst>
                                        </p:cTn>
                                        <p:tgtEl>
                                          <p:spTgt spid="14"/>
                                        </p:tgtEl>
                                        <p:attrNameLst>
                                          <p:attrName>ppt_y</p:attrName>
                                        </p:attrNameLst>
                                      </p:cBhvr>
                                      <p:tavLst>
                                        <p:tav tm="0">
                                          <p:val>
                                            <p:strVal val="ppt_y"/>
                                          </p:val>
                                        </p:tav>
                                        <p:tav tm="100000">
                                          <p:val>
                                            <p:strVal val="#ppt_y+8.47711e-08"/>
                                          </p:val>
                                        </p:tav>
                                      </p:tavLst>
                                    </p:anim>
                                    <p:anim calcmode="lin" valueType="num">
                                      <p:cBhvr additive="base">
                                        <p:cTn id="23" dur="500" fill="hold">
                                          <p:stCondLst>
                                            <p:cond delay="0"/>
                                          </p:stCondLst>
                                        </p:cTn>
                                        <p:tgtEl>
                                          <p:spTgt spid="14"/>
                                        </p:tgtEl>
                                        <p:attrNameLst>
                                          <p:attrName>ppt_w</p:attrName>
                                        </p:attrNameLst>
                                      </p:cBhvr>
                                      <p:tavLst>
                                        <p:tav tm="0">
                                          <p:val>
                                            <p:strVal val="ppt_w"/>
                                          </p:val>
                                        </p:tav>
                                        <p:tav tm="100000">
                                          <p:val>
                                            <p:strVal val="#ppt_w+-0.0205177"/>
                                          </p:val>
                                        </p:tav>
                                      </p:tavLst>
                                    </p:anim>
                                    <p:anim calcmode="lin" valueType="num">
                                      <p:cBhvr additive="base">
                                        <p:cTn id="24" dur="500" fill="hold">
                                          <p:stCondLst>
                                            <p:cond delay="0"/>
                                          </p:stCondLst>
                                        </p:cTn>
                                        <p:tgtEl>
                                          <p:spTgt spid="14"/>
                                        </p:tgtEl>
                                        <p:attrNameLst>
                                          <p:attrName>ppt_h</p:attrName>
                                        </p:attrNameLst>
                                      </p:cBhvr>
                                      <p:tavLst>
                                        <p:tav tm="0">
                                          <p:val>
                                            <p:strVal val="ppt_h"/>
                                          </p:val>
                                        </p:tav>
                                        <p:tav tm="100000">
                                          <p:val>
                                            <p:strVal val="#ppt_h+-0.0364743"/>
                                          </p:val>
                                        </p:tav>
                                      </p:tavLst>
                                    </p:anim>
                                  </p:childTnLst>
                                </p:cTn>
                              </p:par>
                              <p:par>
                                <p:cTn id="25" presetID="35" presetClass="path" presetSubtype="0" accel="50000" decel="50000" fill="hold" nodeType="withEffect">
                                  <p:stCondLst>
                                    <p:cond delay="0"/>
                                  </p:stCondLst>
                                  <p:childTnLst>
                                    <p:anim calcmode="lin" valueType="num">
                                      <p:cBhvr additive="base">
                                        <p:cTn id="26" dur="500" fill="hold">
                                          <p:stCondLst>
                                            <p:cond delay="0"/>
                                          </p:stCondLst>
                                        </p:cTn>
                                        <p:tgtEl>
                                          <p:spTgt spid="14"/>
                                        </p:tgtEl>
                                        <p:attrNameLst>
                                          <p:attrName>ppt_x</p:attrName>
                                        </p:attrNameLst>
                                      </p:cBhvr>
                                      <p:tavLst>
                                        <p:tav tm="0">
                                          <p:val>
                                            <p:strVal val="ppt_x"/>
                                          </p:val>
                                        </p:tav>
                                        <p:tav tm="100000">
                                          <p:val>
                                            <p:strVal val="#ppt_x+0"/>
                                          </p:val>
                                        </p:tav>
                                      </p:tavLst>
                                    </p:anim>
                                    <p:anim calcmode="lin" valueType="num">
                                      <p:cBhvr additive="base">
                                        <p:cTn id="27" dur="500" fill="hold">
                                          <p:stCondLst>
                                            <p:cond delay="0"/>
                                          </p:stCondLst>
                                        </p:cTn>
                                        <p:tgtEl>
                                          <p:spTgt spid="14"/>
                                        </p:tgtEl>
                                        <p:attrNameLst>
                                          <p:attrName>ppt_y</p:attrName>
                                        </p:attrNameLst>
                                      </p:cBhvr>
                                      <p:tavLst>
                                        <p:tav tm="0">
                                          <p:val>
                                            <p:strVal val="ppt_y"/>
                                          </p:val>
                                        </p:tav>
                                        <p:tav tm="100000">
                                          <p:val>
                                            <p:strVal val="#ppt_y+0"/>
                                          </p:val>
                                        </p:tav>
                                      </p:tavLst>
                                    </p:anim>
                                    <p:anim calcmode="lin" valueType="num">
                                      <p:cBhvr additive="base">
                                        <p:cTn id="28" dur="500" fill="hold">
                                          <p:stCondLst>
                                            <p:cond delay="0"/>
                                          </p:stCondLst>
                                        </p:cTn>
                                        <p:tgtEl>
                                          <p:spTgt spid="14"/>
                                        </p:tgtEl>
                                        <p:attrNameLst>
                                          <p:attrName>ppt_w</p:attrName>
                                        </p:attrNameLst>
                                      </p:cBhvr>
                                      <p:tavLst>
                                        <p:tav tm="0">
                                          <p:val>
                                            <p:strVal val="ppt_w"/>
                                          </p:val>
                                        </p:tav>
                                        <p:tav tm="100000">
                                          <p:val>
                                            <p:strVal val="#ppt_w+0"/>
                                          </p:val>
                                        </p:tav>
                                      </p:tavLst>
                                    </p:anim>
                                    <p:anim calcmode="lin" valueType="num">
                                      <p:cBhvr additive="base">
                                        <p:cTn id="29" dur="500" fill="hold">
                                          <p:stCondLst>
                                            <p:cond delay="0"/>
                                          </p:stCondLst>
                                        </p:cTn>
                                        <p:tgtEl>
                                          <p:spTgt spid="14"/>
                                        </p:tgtEl>
                                        <p:attrNameLst>
                                          <p:attrName>ppt_h</p:attrName>
                                        </p:attrNameLst>
                                      </p:cBhvr>
                                      <p:tavLst>
                                        <p:tav tm="0">
                                          <p:val>
                                            <p:strVal val="ppt_h"/>
                                          </p:val>
                                        </p:tav>
                                        <p:tav tm="100000">
                                          <p:val>
                                            <p:strVal val="#ppt_h+0"/>
                                          </p:val>
                                        </p:tav>
                                      </p:tavLst>
                                    </p:anim>
                                  </p:childTnLst>
                                </p:cTn>
                              </p:par>
                            </p:childTnLst>
                          </p:cTn>
                        </p:par>
                      </p:childTnLst>
                    </p:cTn>
                  </p:par>
                  <p:par>
                    <p:cTn id="30" fill="hold">
                      <p:stCondLst>
                        <p:cond delay="indefinite"/>
                      </p:stCondLst>
                      <p:childTnLst>
                        <p:par>
                          <p:cTn id="31" fill="hold">
                            <p:stCondLst>
                              <p:cond delay="0"/>
                            </p:stCondLst>
                            <p:childTnLst>
                              <p:par>
                                <p:cTn id="32" presetID="12" presetClass="entr" presetSubtype="4"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500"/>
                                        <p:tgtEl>
                                          <p:spTgt spid="12"/>
                                        </p:tgtEl>
                                        <p:attrNameLst>
                                          <p:attrName>ppt_y</p:attrName>
                                        </p:attrNameLst>
                                      </p:cBhvr>
                                      <p:tavLst>
                                        <p:tav tm="0">
                                          <p:val>
                                            <p:strVal val="#ppt_y+#ppt_h*1.125000"/>
                                          </p:val>
                                        </p:tav>
                                        <p:tav tm="100000">
                                          <p:val>
                                            <p:strVal val="#ppt_y"/>
                                          </p:val>
                                        </p:tav>
                                      </p:tavLst>
                                    </p:anim>
                                    <p:animEffect transition="in" filter="wipe(up)">
                                      <p:cBhvr>
                                        <p:cTn id="35" dur="500"/>
                                        <p:tgtEl>
                                          <p:spTgt spid="12"/>
                                        </p:tgtEl>
                                      </p:cBhvr>
                                    </p:animEffect>
                                  </p:childTnLst>
                                </p:cTn>
                              </p:par>
                              <p:par>
                                <p:cTn id="36" presetID="12" presetClass="entr" presetSubtype="4"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additive="base">
                                        <p:cTn id="38" dur="500"/>
                                        <p:tgtEl>
                                          <p:spTgt spid="11"/>
                                        </p:tgtEl>
                                        <p:attrNameLst>
                                          <p:attrName>ppt_y</p:attrName>
                                        </p:attrNameLst>
                                      </p:cBhvr>
                                      <p:tavLst>
                                        <p:tav tm="0">
                                          <p:val>
                                            <p:strVal val="#ppt_y+#ppt_h*1.125000"/>
                                          </p:val>
                                        </p:tav>
                                        <p:tav tm="100000">
                                          <p:val>
                                            <p:strVal val="#ppt_y"/>
                                          </p:val>
                                        </p:tav>
                                      </p:tavLst>
                                    </p:anim>
                                    <p:animEffect transition="in" filter="wipe(up)">
                                      <p:cBhvr>
                                        <p:cTn id="39" dur="500"/>
                                        <p:tgtEl>
                                          <p:spTgt spid="11"/>
                                        </p:tgtEl>
                                      </p:cBhvr>
                                    </p:animEffect>
                                  </p:childTnLst>
                                </p:cTn>
                              </p:par>
                            </p:childTnLst>
                          </p:cTn>
                        </p:par>
                      </p:childTnLst>
                    </p:cTn>
                  </p:par>
                  <p:par>
                    <p:cTn id="40" fill="hold">
                      <p:stCondLst>
                        <p:cond delay="indefinite"/>
                      </p:stCondLst>
                      <p:childTnLst>
                        <p:par>
                          <p:cTn id="41" fill="hold">
                            <p:stCondLst>
                              <p:cond delay="0"/>
                            </p:stCondLst>
                            <p:childTnLst>
                              <p:par>
                                <p:cTn id="42" presetID="12" presetClass="entr" presetSubtype="4" fill="hold" grpId="0" nodeType="clickEffect">
                                  <p:stCondLst>
                                    <p:cond delay="0"/>
                                  </p:stCondLst>
                                  <p:childTnLst>
                                    <p:set>
                                      <p:cBhvr>
                                        <p:cTn id="43" dur="1" fill="hold">
                                          <p:stCondLst>
                                            <p:cond delay="0"/>
                                          </p:stCondLst>
                                        </p:cTn>
                                        <p:tgtEl>
                                          <p:spTgt spid="4"/>
                                        </p:tgtEl>
                                        <p:attrNameLst>
                                          <p:attrName>style.visibility</p:attrName>
                                        </p:attrNameLst>
                                      </p:cBhvr>
                                      <p:to>
                                        <p:strVal val="visible"/>
                                      </p:to>
                                    </p:set>
                                    <p:anim calcmode="lin" valueType="num">
                                      <p:cBhvr additive="base">
                                        <p:cTn id="44" dur="500"/>
                                        <p:tgtEl>
                                          <p:spTgt spid="4"/>
                                        </p:tgtEl>
                                        <p:attrNameLst>
                                          <p:attrName>ppt_y</p:attrName>
                                        </p:attrNameLst>
                                      </p:cBhvr>
                                      <p:tavLst>
                                        <p:tav tm="0">
                                          <p:val>
                                            <p:strVal val="#ppt_y+#ppt_h*1.125000"/>
                                          </p:val>
                                        </p:tav>
                                        <p:tav tm="100000">
                                          <p:val>
                                            <p:strVal val="#ppt_y"/>
                                          </p:val>
                                        </p:tav>
                                      </p:tavLst>
                                    </p:anim>
                                    <p:animEffect transition="in" filter="wipe(up)">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1"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932815" y="579755"/>
            <a:ext cx="10327005" cy="569912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0" name="Picture 3" descr="141">
            <a:hlinkClick r:id="rId1" action="ppaction://hlinkfile"/>
          </p:cNvPr>
          <p:cNvPicPr>
            <a:picLocks noChangeAspect="1" noChangeArrowheads="1"/>
          </p:cNvPicPr>
          <p:nvPr>
            <p:ph idx="1"/>
          </p:nvPr>
        </p:nvPicPr>
        <p:blipFill>
          <a:blip r:embed="rId2"/>
          <a:srcRect b="31053"/>
          <a:stretch>
            <a:fillRect/>
          </a:stretch>
        </p:blipFill>
        <p:spPr bwMode="auto">
          <a:xfrm>
            <a:off x="711835" y="1691005"/>
            <a:ext cx="6067425" cy="3558540"/>
          </a:xfrm>
          <a:prstGeom prst="rect">
            <a:avLst/>
          </a:prstGeom>
          <a:ln>
            <a:noFill/>
          </a:ln>
          <a:effectLst>
            <a:outerShdw blurRad="292100" dist="139700" dir="2700000" algn="tl" rotWithShape="0">
              <a:srgbClr val="333333">
                <a:alpha val="65000"/>
              </a:srgbClr>
            </a:outerShdw>
          </a:effectLst>
        </p:spPr>
      </p:pic>
      <p:pic>
        <p:nvPicPr>
          <p:cNvPr id="67" name="图片 66" descr="prc-1958-bj-liangang.jpg"/>
          <p:cNvPicPr>
            <a:picLocks noChangeAspect="1"/>
          </p:cNvPicPr>
          <p:nvPr/>
        </p:nvPicPr>
        <p:blipFill>
          <a:blip r:embed="rId3"/>
          <a:stretch>
            <a:fillRect/>
          </a:stretch>
        </p:blipFill>
        <p:spPr>
          <a:xfrm>
            <a:off x="7323455" y="1710055"/>
            <a:ext cx="4030345" cy="3539490"/>
          </a:xfrm>
          <a:prstGeom prst="rect">
            <a:avLst/>
          </a:prstGeom>
          <a:ln>
            <a:noFill/>
          </a:ln>
          <a:effectLst>
            <a:outerShdw blurRad="292100" dist="139700" dir="2700000" algn="tl" rotWithShape="0">
              <a:srgbClr val="333333">
                <a:alpha val="65000"/>
              </a:srgbClr>
            </a:outerShdw>
          </a:effectLst>
        </p:spPr>
      </p:pic>
      <p:sp>
        <p:nvSpPr>
          <p:cNvPr id="42" name="Text Box 3"/>
          <p:cNvSpPr txBox="1">
            <a:spLocks noChangeArrowheads="1"/>
          </p:cNvSpPr>
          <p:nvPr/>
        </p:nvSpPr>
        <p:spPr bwMode="auto">
          <a:xfrm>
            <a:off x="3305475" y="5607418"/>
            <a:ext cx="6215106" cy="584775"/>
          </a:xfrm>
          <a:prstGeom prst="rect">
            <a:avLst/>
          </a:prstGeom>
          <a:noFill/>
          <a:ln w="9525">
            <a:noFill/>
            <a:miter lim="800000"/>
          </a:ln>
          <a:effectLst/>
        </p:spPr>
        <p:txBody>
          <a:bodyPr wrap="square">
            <a:spAutoFit/>
          </a:bodyPr>
          <a:p>
            <a:pPr>
              <a:spcBef>
                <a:spcPct val="50000"/>
              </a:spcBef>
            </a:pPr>
            <a:r>
              <a:rPr kumimoji="1" lang="zh-CN" altLang="en-US" sz="3200" dirty="0" smtClean="0">
                <a:latin typeface="华文新魏" panose="02010800040101010101" pitchFamily="2" charset="-122"/>
                <a:ea typeface="华文新魏" panose="02010800040101010101" pitchFamily="2" charset="-122"/>
              </a:rPr>
              <a:t>全民大炼钢铁　</a:t>
            </a:r>
            <a:r>
              <a:rPr lang="zh-CN" altLang="en-US" sz="3200" dirty="0" smtClean="0">
                <a:latin typeface="华文新魏" panose="02010800040101010101" pitchFamily="2" charset="-122"/>
                <a:ea typeface="华文新魏" panose="02010800040101010101" pitchFamily="2" charset="-122"/>
              </a:rPr>
              <a:t>土高炉遍地开花</a:t>
            </a:r>
            <a:endParaRPr kumimoji="1" lang="zh-CN" altLang="en-US" sz="3200" dirty="0">
              <a:latin typeface="华文新魏" panose="02010800040101010101" pitchFamily="2" charset="-122"/>
              <a:ea typeface="华文新魏" panose="02010800040101010101" pitchFamily="2" charset="-122"/>
            </a:endParaRPr>
          </a:p>
        </p:txBody>
      </p:sp>
      <p:sp>
        <p:nvSpPr>
          <p:cNvPr id="4" name="任意多边形 3"/>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任意多边形 5"/>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文本框 51"/>
          <p:cNvSpPr txBox="1"/>
          <p:nvPr/>
        </p:nvSpPr>
        <p:spPr>
          <a:xfrm>
            <a:off x="4038600" y="107950"/>
            <a:ext cx="431609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漫漫求索路</a:t>
            </a:r>
            <a:endParaRPr lang="zh-CN" altLang="en-US" sz="4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5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67"/>
                                        </p:tgtEl>
                                        <p:attrNameLst>
                                          <p:attrName>style.visibility</p:attrName>
                                        </p:attrNameLst>
                                      </p:cBhvr>
                                      <p:to>
                                        <p:strVal val="visible"/>
                                      </p:to>
                                    </p:set>
                                    <p:animEffect transition="in" filter="dissolve">
                                      <p:cBhvr>
                                        <p:cTn id="10" dur="500"/>
                                        <p:tgtEl>
                                          <p:spTgt spid="67"/>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dissolve">
                                      <p:cBhvr>
                                        <p:cTn id="1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文本框 9"/>
          <p:cNvSpPr txBox="1"/>
          <p:nvPr/>
        </p:nvSpPr>
        <p:spPr>
          <a:xfrm>
            <a:off x="4146550" y="274320"/>
            <a:ext cx="2021840" cy="368300"/>
          </a:xfrm>
          <a:prstGeom prst="rect">
            <a:avLst/>
          </a:prstGeom>
          <a:noFill/>
        </p:spPr>
        <p:txBody>
          <a:bodyPr wrap="none" rtlCol="0">
            <a:spAutoFit/>
          </a:bodyPr>
          <a:p>
            <a:r>
              <a:rPr lang="zh-CN" altLang="en-US" b="1"/>
              <a:t>工业上：大炼钢铁</a:t>
            </a:r>
            <a:endParaRPr lang="zh-CN" altLang="en-US" b="1"/>
          </a:p>
        </p:txBody>
      </p:sp>
      <p:pic>
        <p:nvPicPr>
          <p:cNvPr id="12" name="Picture 2" descr="047"/>
          <p:cNvPicPr>
            <a:picLocks noChangeAspect="1"/>
          </p:cNvPicPr>
          <p:nvPr/>
        </p:nvPicPr>
        <p:blipFill>
          <a:blip r:embed="rId1"/>
          <a:srcRect l="3455" t="2805" r="4607" b="11124"/>
          <a:stretch>
            <a:fillRect/>
          </a:stretch>
        </p:blipFill>
        <p:spPr>
          <a:xfrm>
            <a:off x="3912870" y="1630045"/>
            <a:ext cx="3736340" cy="3983355"/>
          </a:xfrm>
          <a:prstGeom prst="rect">
            <a:avLst/>
          </a:prstGeom>
          <a:noFill/>
          <a:ln w="15875" cap="flat" cmpd="sng">
            <a:solidFill>
              <a:srgbClr val="FF0000"/>
            </a:solidFill>
            <a:prstDash val="solid"/>
            <a:miter/>
            <a:headEnd type="none" w="med" len="med"/>
            <a:tailEnd type="none" w="med" len="med"/>
          </a:ln>
        </p:spPr>
      </p:pic>
      <p:cxnSp>
        <p:nvCxnSpPr>
          <p:cNvPr id="14" name="直接连接符 13"/>
          <p:cNvCxnSpPr/>
          <p:nvPr/>
        </p:nvCxnSpPr>
        <p:spPr>
          <a:xfrm flipV="1">
            <a:off x="4058285" y="2380615"/>
            <a:ext cx="1638935" cy="1905"/>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5879465" y="3064510"/>
            <a:ext cx="1578610" cy="2667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058285" y="4004310"/>
            <a:ext cx="1116330" cy="635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6981190" y="4472940"/>
            <a:ext cx="668020" cy="1143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5697220" y="3860800"/>
            <a:ext cx="980440" cy="1778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19" name="Picture 2" descr="未标题-2"/>
          <p:cNvPicPr>
            <a:picLocks noChangeAspect="1" noChangeArrowheads="1"/>
          </p:cNvPicPr>
          <p:nvPr/>
        </p:nvPicPr>
        <p:blipFill>
          <a:blip r:embed="rId2">
            <a:lum bright="-12000" contrast="42000"/>
            <a:extLst>
              <a:ext uri="{28A0092B-C50C-407E-A947-70E740481C1C}">
                <a14:useLocalDpi xmlns:a14="http://schemas.microsoft.com/office/drawing/2010/main" val="0"/>
              </a:ext>
            </a:extLst>
          </a:blip>
          <a:srcRect/>
          <a:stretch>
            <a:fillRect/>
          </a:stretch>
        </p:blipFill>
        <p:spPr bwMode="auto">
          <a:xfrm>
            <a:off x="341630" y="1707515"/>
            <a:ext cx="3321050" cy="3828415"/>
          </a:xfrm>
          <a:prstGeom prst="rect">
            <a:avLst/>
          </a:prstGeom>
          <a:noFill/>
          <a:ln w="76200">
            <a:pattFill prst="sphere">
              <a:fgClr>
                <a:srgbClr val="000000"/>
              </a:fgClr>
              <a:bgClr>
                <a:srgbClr val="FF0000"/>
              </a:bgClr>
            </a:pattFill>
            <a:miter lim="800000"/>
            <a:headEnd/>
            <a:tailEnd/>
          </a:ln>
          <a:extLst>
            <a:ext uri="{909E8E84-426E-40DD-AFC4-6F175D3DCCD1}">
              <a14:hiddenFill xmlns:a14="http://schemas.microsoft.com/office/drawing/2010/main">
                <a:solidFill>
                  <a:srgbClr val="FFFFFF"/>
                </a:solidFill>
              </a14:hiddenFill>
            </a:ext>
          </a:extLst>
        </p:spPr>
      </p:pic>
      <p:sp>
        <p:nvSpPr>
          <p:cNvPr id="20" name="文本框 19"/>
          <p:cNvSpPr txBox="1"/>
          <p:nvPr/>
        </p:nvSpPr>
        <p:spPr>
          <a:xfrm>
            <a:off x="1036638" y="3721100"/>
            <a:ext cx="3109912" cy="1814513"/>
          </a:xfrm>
          <a:prstGeom prst="rect">
            <a:avLst/>
          </a:prstGeom>
          <a:noFill/>
          <a:ln w="9525">
            <a:noFill/>
          </a:ln>
        </p:spPr>
        <p:txBody>
          <a:bodyPr>
            <a:spAutoFit/>
            <a:scene3d>
              <a:camera prst="orthographicFront"/>
              <a:lightRig rig="threePt" dir="t"/>
            </a:scene3d>
          </a:bodyPr>
          <a:p>
            <a:r>
              <a:rPr lang="zh-CN" altLang="en-US" sz="2800" b="1" dirty="0">
                <a:solidFill>
                  <a:schemeClr val="tx1"/>
                </a:solidFill>
                <a:effectLst>
                  <a:outerShdw blurRad="38100" dist="19050" dir="2700000" algn="tl" rotWithShape="0">
                    <a:schemeClr val="dk1">
                      <a:alpha val="40000"/>
                    </a:schemeClr>
                  </a:outerShdw>
                </a:effectLst>
                <a:latin typeface="楷体" panose="02010609060101010101" pitchFamily="49" charset="-122"/>
                <a:ea typeface="楷体" panose="02010609060101010101" pitchFamily="49" charset="-122"/>
              </a:rPr>
              <a:t>肥猪赛大象，</a:t>
            </a:r>
            <a:endParaRPr lang="zh-CN" altLang="en-US" sz="2800" b="1" dirty="0">
              <a:solidFill>
                <a:schemeClr val="tx1"/>
              </a:solidFill>
              <a:effectLst>
                <a:outerShdw blurRad="38100" dist="19050" dir="2700000" algn="tl" rotWithShape="0">
                  <a:schemeClr val="dk1">
                    <a:alpha val="40000"/>
                  </a:schemeClr>
                </a:outerShdw>
              </a:effectLst>
              <a:latin typeface="楷体" panose="02010609060101010101" pitchFamily="49" charset="-122"/>
              <a:ea typeface="楷体" panose="02010609060101010101" pitchFamily="49" charset="-122"/>
            </a:endParaRPr>
          </a:p>
          <a:p>
            <a:r>
              <a:rPr lang="zh-CN" altLang="en-US" sz="2800" b="1" dirty="0">
                <a:solidFill>
                  <a:schemeClr val="tx1"/>
                </a:solidFill>
                <a:effectLst>
                  <a:outerShdw blurRad="38100" dist="19050" dir="2700000" algn="tl" rotWithShape="0">
                    <a:schemeClr val="dk1">
                      <a:alpha val="40000"/>
                    </a:schemeClr>
                  </a:outerShdw>
                </a:effectLst>
                <a:latin typeface="楷体" panose="02010609060101010101" pitchFamily="49" charset="-122"/>
                <a:ea typeface="楷体" panose="02010609060101010101" pitchFamily="49" charset="-122"/>
              </a:rPr>
              <a:t>就是鼻子短。</a:t>
            </a:r>
            <a:endParaRPr lang="zh-CN" altLang="en-US" sz="2800" b="1" dirty="0">
              <a:solidFill>
                <a:schemeClr val="tx1"/>
              </a:solidFill>
              <a:effectLst>
                <a:outerShdw blurRad="38100" dist="19050" dir="2700000" algn="tl" rotWithShape="0">
                  <a:schemeClr val="dk1">
                    <a:alpha val="40000"/>
                  </a:schemeClr>
                </a:outerShdw>
              </a:effectLst>
              <a:latin typeface="楷体" panose="02010609060101010101" pitchFamily="49" charset="-122"/>
              <a:ea typeface="楷体" panose="02010609060101010101" pitchFamily="49" charset="-122"/>
            </a:endParaRPr>
          </a:p>
          <a:p>
            <a:r>
              <a:rPr lang="zh-CN" altLang="en-US" sz="2800" b="1" dirty="0">
                <a:solidFill>
                  <a:schemeClr val="tx1"/>
                </a:solidFill>
                <a:effectLst>
                  <a:outerShdw blurRad="38100" dist="19050" dir="2700000" algn="tl" rotWithShape="0">
                    <a:schemeClr val="dk1">
                      <a:alpha val="40000"/>
                    </a:schemeClr>
                  </a:outerShdw>
                </a:effectLst>
                <a:latin typeface="楷体" panose="02010609060101010101" pitchFamily="49" charset="-122"/>
                <a:ea typeface="楷体" panose="02010609060101010101" pitchFamily="49" charset="-122"/>
              </a:rPr>
              <a:t>全社杀一口，</a:t>
            </a:r>
            <a:endParaRPr lang="zh-CN" altLang="en-US" sz="2800" b="1" dirty="0">
              <a:solidFill>
                <a:schemeClr val="tx1"/>
              </a:solidFill>
              <a:effectLst>
                <a:outerShdw blurRad="38100" dist="19050" dir="2700000" algn="tl" rotWithShape="0">
                  <a:schemeClr val="dk1">
                    <a:alpha val="40000"/>
                  </a:schemeClr>
                </a:outerShdw>
              </a:effectLst>
              <a:latin typeface="楷体" panose="02010609060101010101" pitchFamily="49" charset="-122"/>
              <a:ea typeface="楷体" panose="02010609060101010101" pitchFamily="49" charset="-122"/>
            </a:endParaRPr>
          </a:p>
          <a:p>
            <a:r>
              <a:rPr lang="zh-CN" altLang="en-US" sz="2800" b="1" dirty="0">
                <a:solidFill>
                  <a:schemeClr val="tx1"/>
                </a:solidFill>
                <a:effectLst>
                  <a:outerShdw blurRad="38100" dist="19050" dir="2700000" algn="tl" rotWithShape="0">
                    <a:schemeClr val="dk1">
                      <a:alpha val="40000"/>
                    </a:schemeClr>
                  </a:outerShdw>
                </a:effectLst>
                <a:latin typeface="楷体" panose="02010609060101010101" pitchFamily="49" charset="-122"/>
                <a:ea typeface="楷体" panose="02010609060101010101" pitchFamily="49" charset="-122"/>
              </a:rPr>
              <a:t>足够吃半年。</a:t>
            </a:r>
            <a:endParaRPr lang="zh-CN" altLang="en-US" sz="2800" b="1" dirty="0">
              <a:solidFill>
                <a:schemeClr val="tx1"/>
              </a:solidFill>
              <a:effectLst>
                <a:outerShdw blurRad="38100" dist="19050" dir="2700000" algn="tl" rotWithShape="0">
                  <a:schemeClr val="dk1">
                    <a:alpha val="40000"/>
                  </a:schemeClr>
                </a:outerShdw>
              </a:effectLst>
              <a:latin typeface="楷体" panose="02010609060101010101" pitchFamily="49" charset="-122"/>
              <a:ea typeface="楷体" panose="02010609060101010101" pitchFamily="49" charset="-122"/>
            </a:endParaRPr>
          </a:p>
        </p:txBody>
      </p:sp>
      <p:pic>
        <p:nvPicPr>
          <p:cNvPr id="21" name="Picture 1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48600" y="1592580"/>
            <a:ext cx="4266565" cy="40201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任意多边形 2"/>
          <p:cNvSpPr/>
          <p:nvPr/>
        </p:nvSpPr>
        <p:spPr>
          <a:xfrm>
            <a:off x="1" y="0"/>
            <a:ext cx="12191999" cy="800098"/>
          </a:xfrm>
          <a:custGeom>
            <a:avLst/>
            <a:gdLst>
              <a:gd name="connsiteX0" fmla="*/ 0 w 12191999"/>
              <a:gd name="connsiteY0" fmla="*/ 0 h 800098"/>
              <a:gd name="connsiteX1" fmla="*/ 3691030 w 12191999"/>
              <a:gd name="connsiteY1" fmla="*/ 0 h 800098"/>
              <a:gd name="connsiteX2" fmla="*/ 3790556 w 12191999"/>
              <a:gd name="connsiteY2" fmla="*/ 173620 h 800098"/>
              <a:gd name="connsiteX3" fmla="*/ 3987561 w 12191999"/>
              <a:gd name="connsiteY3" fmla="*/ 173620 h 800098"/>
              <a:gd name="connsiteX4" fmla="*/ 3987561 w 12191999"/>
              <a:gd name="connsiteY4" fmla="*/ 173620 h 800098"/>
              <a:gd name="connsiteX5" fmla="*/ 12191999 w 12191999"/>
              <a:gd name="connsiteY5" fmla="*/ 173620 h 800098"/>
              <a:gd name="connsiteX6" fmla="*/ 12191999 w 12191999"/>
              <a:gd name="connsiteY6" fmla="*/ 428017 h 800098"/>
              <a:gd name="connsiteX7" fmla="*/ 8386315 w 12191999"/>
              <a:gd name="connsiteY7" fmla="*/ 428017 h 800098"/>
              <a:gd name="connsiteX8" fmla="*/ 8141511 w 12191999"/>
              <a:gd name="connsiteY8" fmla="*/ 800098 h 800098"/>
              <a:gd name="connsiteX9" fmla="*/ 4081353 w 12191999"/>
              <a:gd name="connsiteY9" fmla="*/ 800098 h 800098"/>
              <a:gd name="connsiteX10" fmla="*/ 3844327 w 12191999"/>
              <a:gd name="connsiteY10" fmla="*/ 439838 h 800098"/>
              <a:gd name="connsiteX11" fmla="*/ 0 w 12191999"/>
              <a:gd name="connsiteY11" fmla="*/ 439838 h 800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800098">
                <a:moveTo>
                  <a:pt x="0" y="0"/>
                </a:moveTo>
                <a:lnTo>
                  <a:pt x="3691030" y="0"/>
                </a:lnTo>
                <a:lnTo>
                  <a:pt x="3790556" y="173620"/>
                </a:lnTo>
                <a:lnTo>
                  <a:pt x="3987561" y="173620"/>
                </a:lnTo>
                <a:lnTo>
                  <a:pt x="3987561" y="173620"/>
                </a:lnTo>
                <a:lnTo>
                  <a:pt x="12191999" y="173620"/>
                </a:lnTo>
                <a:lnTo>
                  <a:pt x="12191999" y="428017"/>
                </a:lnTo>
                <a:lnTo>
                  <a:pt x="8386315" y="428017"/>
                </a:lnTo>
                <a:lnTo>
                  <a:pt x="8141511" y="800098"/>
                </a:lnTo>
                <a:lnTo>
                  <a:pt x="4081353" y="800098"/>
                </a:lnTo>
                <a:lnTo>
                  <a:pt x="3844327" y="439838"/>
                </a:lnTo>
                <a:lnTo>
                  <a:pt x="0" y="439838"/>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任意多边形 5"/>
          <p:cNvSpPr/>
          <p:nvPr/>
        </p:nvSpPr>
        <p:spPr>
          <a:xfrm>
            <a:off x="0" y="0"/>
            <a:ext cx="12192000" cy="108000"/>
          </a:xfrm>
          <a:custGeom>
            <a:avLst/>
            <a:gdLst>
              <a:gd name="connsiteX0" fmla="*/ 4227823 w 12192000"/>
              <a:gd name="connsiteY0" fmla="*/ 0 h 108000"/>
              <a:gd name="connsiteX1" fmla="*/ 12192000 w 12192000"/>
              <a:gd name="connsiteY1" fmla="*/ 0 h 108000"/>
              <a:gd name="connsiteX2" fmla="*/ 12192000 w 12192000"/>
              <a:gd name="connsiteY2" fmla="*/ 108000 h 108000"/>
              <a:gd name="connsiteX3" fmla="*/ 4288116 w 12192000"/>
              <a:gd name="connsiteY3" fmla="*/ 108000 h 108000"/>
              <a:gd name="connsiteX4" fmla="*/ 0 w 12192000"/>
              <a:gd name="connsiteY4" fmla="*/ 0 h 108000"/>
              <a:gd name="connsiteX5" fmla="*/ 105389 w 12192000"/>
              <a:gd name="connsiteY5" fmla="*/ 0 h 108000"/>
              <a:gd name="connsiteX6" fmla="*/ 165681 w 12192000"/>
              <a:gd name="connsiteY6" fmla="*/ 108000 h 108000"/>
              <a:gd name="connsiteX7" fmla="*/ 0 w 12192000"/>
              <a:gd name="connsiteY7" fmla="*/ 108000 h 1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08000">
                <a:moveTo>
                  <a:pt x="4227823" y="0"/>
                </a:moveTo>
                <a:lnTo>
                  <a:pt x="12192000" y="0"/>
                </a:lnTo>
                <a:lnTo>
                  <a:pt x="12192000" y="108000"/>
                </a:lnTo>
                <a:lnTo>
                  <a:pt x="4288116" y="108000"/>
                </a:lnTo>
                <a:close/>
                <a:moveTo>
                  <a:pt x="0" y="0"/>
                </a:moveTo>
                <a:lnTo>
                  <a:pt x="105389" y="0"/>
                </a:lnTo>
                <a:lnTo>
                  <a:pt x="165681" y="108000"/>
                </a:lnTo>
                <a:lnTo>
                  <a:pt x="0" y="108000"/>
                </a:lnTo>
                <a:close/>
              </a:path>
            </a:pathLst>
          </a:custGeom>
          <a:solidFill>
            <a:srgbClr val="F014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4038600" y="107950"/>
            <a:ext cx="4316095" cy="706755"/>
          </a:xfrm>
          <a:prstGeom prst="rect">
            <a:avLst/>
          </a:prstGeom>
          <a:noFill/>
        </p:spPr>
        <p:txBody>
          <a:bodyPr wrap="square" rtlCol="0">
            <a:spAutoFit/>
          </a:bodyPr>
          <a:lstStyle>
            <a:defPPr>
              <a:defRPr lang="zh-CN"/>
            </a:defPPr>
            <a:lvl1pPr>
              <a:defRPr sz="2800" b="1" spc="600">
                <a:solidFill>
                  <a:schemeClr val="tx1">
                    <a:lumMod val="95000"/>
                    <a:lumOff val="5000"/>
                  </a:schemeClr>
                </a:solidFill>
                <a:effectLst>
                  <a:outerShdw blurRad="63500" dist="50800" dir="2700000" algn="tl" rotWithShape="0">
                    <a:prstClr val="black">
                      <a:alpha val="15000"/>
                    </a:prstClr>
                  </a:outerShdw>
                </a:effectLst>
                <a:latin typeface="微软雅黑" panose="020B0503020204020204" charset="-122"/>
                <a:ea typeface="微软雅黑" panose="020B0503020204020204" charset="-122"/>
              </a:defRPr>
            </a:lvl1pPr>
          </a:lstStyle>
          <a:p>
            <a:pPr algn="ctr"/>
            <a:r>
              <a:rPr lang="zh-CN" altLang="en-US" sz="4000" dirty="0">
                <a:solidFill>
                  <a:schemeClr val="bg1"/>
                </a:solidFill>
              </a:rPr>
              <a:t>漫漫求索路</a:t>
            </a:r>
            <a:endParaRPr lang="zh-CN" altLang="en-US" sz="4000" dirty="0">
              <a:solidFill>
                <a:schemeClr val="bg1"/>
              </a:solidFill>
            </a:endParaRPr>
          </a:p>
        </p:txBody>
      </p:sp>
      <p:sp>
        <p:nvSpPr>
          <p:cNvPr id="42" name="Text Box 3"/>
          <p:cNvSpPr txBox="1">
            <a:spLocks noChangeArrowheads="1"/>
          </p:cNvSpPr>
          <p:nvPr/>
        </p:nvSpPr>
        <p:spPr bwMode="auto">
          <a:xfrm>
            <a:off x="3429935" y="5927458"/>
            <a:ext cx="6215106" cy="583565"/>
          </a:xfrm>
          <a:prstGeom prst="rect">
            <a:avLst/>
          </a:prstGeom>
          <a:noFill/>
          <a:ln w="9525">
            <a:noFill/>
            <a:miter lim="800000"/>
          </a:ln>
          <a:effectLst/>
        </p:spPr>
        <p:txBody>
          <a:bodyPr wrap="square">
            <a:spAutoFit/>
          </a:bodyPr>
          <a:p>
            <a:pPr>
              <a:spcBef>
                <a:spcPct val="50000"/>
              </a:spcBef>
            </a:pPr>
            <a:r>
              <a:rPr kumimoji="1" lang="zh-CN" altLang="en-US" sz="3200" dirty="0" smtClean="0">
                <a:latin typeface="华文新魏" panose="02010800040101010101" pitchFamily="2" charset="-122"/>
                <a:ea typeface="华文新魏" panose="02010800040101010101" pitchFamily="2" charset="-122"/>
              </a:rPr>
              <a:t>虚报产量　浮夸风盛行</a:t>
            </a:r>
            <a:endParaRPr kumimoji="1" lang="zh-CN" altLang="en-US" sz="3200" dirty="0">
              <a:latin typeface="华文新魏" panose="02010800040101010101" pitchFamily="2" charset="-122"/>
              <a:ea typeface="华文新魏" panose="0201080004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p:tgtEl>
                                          <p:spTgt spid="21"/>
                                        </p:tgtEl>
                                        <p:attrNameLst>
                                          <p:attrName>ppt_y</p:attrName>
                                        </p:attrNameLst>
                                      </p:cBhvr>
                                      <p:tavLst>
                                        <p:tav tm="0">
                                          <p:val>
                                            <p:strVal val="#ppt_y+#ppt_h*1.125000"/>
                                          </p:val>
                                        </p:tav>
                                        <p:tav tm="100000">
                                          <p:val>
                                            <p:strVal val="#ppt_y"/>
                                          </p:val>
                                        </p:tav>
                                      </p:tavLst>
                                    </p:anim>
                                    <p:animEffect transition="in" filter="wipe(up)">
                                      <p:cBhvr>
                                        <p:cTn id="8" dur="500"/>
                                        <p:tgtEl>
                                          <p:spTgt spid="21"/>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p:tgtEl>
                                          <p:spTgt spid="20"/>
                                        </p:tgtEl>
                                        <p:attrNameLst>
                                          <p:attrName>ppt_y</p:attrName>
                                        </p:attrNameLst>
                                      </p:cBhvr>
                                      <p:tavLst>
                                        <p:tav tm="0">
                                          <p:val>
                                            <p:strVal val="#ppt_y+#ppt_h*1.125000"/>
                                          </p:val>
                                        </p:tav>
                                        <p:tav tm="100000">
                                          <p:val>
                                            <p:strVal val="#ppt_y"/>
                                          </p:val>
                                        </p:tav>
                                      </p:tavLst>
                                    </p:anim>
                                    <p:animEffect transition="in" filter="wipe(up)">
                                      <p:cBhvr>
                                        <p:cTn id="12" dur="500"/>
                                        <p:tgtEl>
                                          <p:spTgt spid="20"/>
                                        </p:tgtEl>
                                      </p:cBhvr>
                                    </p:animEffect>
                                  </p:childTnLst>
                                </p:cTn>
                              </p:par>
                              <p:par>
                                <p:cTn id="13" presetID="12" presetClass="entr" presetSubtype="4"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p:tgtEl>
                                          <p:spTgt spid="19"/>
                                        </p:tgtEl>
                                        <p:attrNameLst>
                                          <p:attrName>ppt_y</p:attrName>
                                        </p:attrNameLst>
                                      </p:cBhvr>
                                      <p:tavLst>
                                        <p:tav tm="0">
                                          <p:val>
                                            <p:strVal val="#ppt_y+#ppt_h*1.125000"/>
                                          </p:val>
                                        </p:tav>
                                        <p:tav tm="100000">
                                          <p:val>
                                            <p:strVal val="#ppt_y"/>
                                          </p:val>
                                        </p:tav>
                                      </p:tavLst>
                                    </p:anim>
                                    <p:animEffect transition="in" filter="wipe(up)">
                                      <p:cBhvr>
                                        <p:cTn id="1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tags/tag1.xml><?xml version="1.0" encoding="utf-8"?>
<p:tagLst xmlns:p="http://schemas.openxmlformats.org/presentationml/2006/main">
  <p:tag name="PA" val="v5.2.4"/>
  <p:tag name="KSO_WM_UNIT_DIAGRAM_MODELTYPE" val="flashPicture"/>
  <p:tag name="KSO_WM_UNIT_VALUE" val="896*896"/>
  <p:tag name="KSO_WM_UNIT_HIGHLIGHT" val="0"/>
  <p:tag name="KSO_WM_UNIT_COMPATIBLE" val="0"/>
  <p:tag name="KSO_WM_UNIT_DIAGRAM_ISNUMVISUAL" val="0"/>
  <p:tag name="KSO_WM_UNIT_DIAGRAM_ISREFERUNIT" val="0"/>
  <p:tag name="KSO_WM_DIAGRAM_GROUP_CODE" val="ζ1-1"/>
  <p:tag name="KSO_WM_UNIT_TYPE" val="ζ_h_d"/>
  <p:tag name="KSO_WM_UNIT_INDEX" val="1_3_1"/>
  <p:tag name="KSO_WM_UNIT_ID" val="mixed20199739_1*ζ_h_d*1_3_1"/>
  <p:tag name="KSO_WM_TEMPLATE_CATEGORY" val="mixed"/>
  <p:tag name="KSO_WM_TEMPLATE_INDEX" val="20199739"/>
  <p:tag name="KSO_WM_UNIT_LAYERLEVEL" val="1_1_1"/>
  <p:tag name="KSO_WM_TAG_VERSION" val="1.0"/>
  <p:tag name="KSO_WM_BEAUTIFY_FLAG" val="#wm#"/>
  <p:tag name="RESOURCELIBID_ANIM" val="557083"/>
  <p:tag name="KSO_WM_UNIT_FLASH_PICTURE_RATE" val="2"/>
</p:tagLst>
</file>

<file path=ppt/tags/tag2.xml><?xml version="1.0" encoding="utf-8"?>
<p:tagLst xmlns:p="http://schemas.openxmlformats.org/presentationml/2006/main">
  <p:tag name="KSO_WM_MEDIACOVER_FLAG" val="1"/>
  <p:tag name="KSO_WM_UNIT_MEDIACOVER_BTN_STATE" val="1"/>
  <p:tag name="KSO_WM_UNIT_MEDIACOVER_BTNRECT" val="7475*3831*1312*1312"/>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3.xml><?xml version="1.0" encoding="utf-8"?>
<p:tagLst xmlns:p="http://schemas.openxmlformats.org/presentationml/2006/main">
  <p:tag name="KSO_WM_MEDIACOVER_FLAG" val="1"/>
  <p:tag name="KSO_WM_UNIT_MEDIACOVER_BTN_STATE" val="1"/>
  <p:tag name="KSO_WM_UNIT_MEDIACOVER_BTNRECT" val="8050*4634*460*460"/>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4.xml><?xml version="1.0" encoding="utf-8"?>
<p:tagLst xmlns:p="http://schemas.openxmlformats.org/presentationml/2006/main">
  <p:tag name="KSO_WM_UNIT_FLASH_PICTURE_TYPE" val="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2966</Words>
  <Application>WPS 演示</Application>
  <PresentationFormat>宽屏</PresentationFormat>
  <Paragraphs>356</Paragraphs>
  <Slides>32</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32</vt:i4>
      </vt:variant>
    </vt:vector>
  </HeadingPairs>
  <TitlesOfParts>
    <vt:vector size="48" baseType="lpstr">
      <vt:lpstr>Arial</vt:lpstr>
      <vt:lpstr>宋体</vt:lpstr>
      <vt:lpstr>Wingdings</vt:lpstr>
      <vt:lpstr>幼圆</vt:lpstr>
      <vt:lpstr>微软雅黑</vt:lpstr>
      <vt:lpstr>华文新魏</vt:lpstr>
      <vt:lpstr>楷体</vt:lpstr>
      <vt:lpstr>Calibri</vt:lpstr>
      <vt:lpstr>Arial Unicode MS</vt:lpstr>
      <vt:lpstr>Calibri Light</vt:lpstr>
      <vt:lpstr>黑体</vt:lpstr>
      <vt:lpstr>方正粗黑宋简体</vt:lpstr>
      <vt:lpstr>Times New Roman</vt:lpstr>
      <vt:lpstr>字体管家润行</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win7</dc:creator>
  <cp:lastModifiedBy>百合与豆蔻</cp:lastModifiedBy>
  <cp:revision>95</cp:revision>
  <dcterms:created xsi:type="dcterms:W3CDTF">2018-03-05T01:48:00Z</dcterms:created>
  <dcterms:modified xsi:type="dcterms:W3CDTF">2020-02-16T16:16:09Z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